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7" r:id="rId3"/>
    <p:sldMasterId id="2147483701" r:id="rId4"/>
    <p:sldMasterId id="2147483715" r:id="rId5"/>
    <p:sldMasterId id="2147483729" r:id="rId6"/>
    <p:sldMasterId id="2147483741" r:id="rId7"/>
    <p:sldMasterId id="2147483754" r:id="rId8"/>
  </p:sldMasterIdLst>
  <p:notesMasterIdLst>
    <p:notesMasterId r:id="rId36"/>
  </p:notesMasterIdLst>
  <p:sldIdLst>
    <p:sldId id="267" r:id="rId9"/>
    <p:sldId id="268" r:id="rId10"/>
    <p:sldId id="259" r:id="rId11"/>
    <p:sldId id="262" r:id="rId12"/>
    <p:sldId id="263" r:id="rId13"/>
    <p:sldId id="264" r:id="rId14"/>
    <p:sldId id="265" r:id="rId15"/>
    <p:sldId id="261" r:id="rId16"/>
    <p:sldId id="257" r:id="rId17"/>
    <p:sldId id="258" r:id="rId18"/>
    <p:sldId id="260" r:id="rId19"/>
    <p:sldId id="266" r:id="rId20"/>
    <p:sldId id="269" r:id="rId21"/>
    <p:sldId id="273" r:id="rId22"/>
    <p:sldId id="272" r:id="rId23"/>
    <p:sldId id="274" r:id="rId24"/>
    <p:sldId id="275" r:id="rId25"/>
    <p:sldId id="276" r:id="rId26"/>
    <p:sldId id="277" r:id="rId27"/>
    <p:sldId id="278" r:id="rId28"/>
    <p:sldId id="279" r:id="rId29"/>
    <p:sldId id="280" r:id="rId30"/>
    <p:sldId id="281" r:id="rId31"/>
    <p:sldId id="270" r:id="rId32"/>
    <p:sldId id="271" r:id="rId33"/>
    <p:sldId id="282" r:id="rId34"/>
    <p:sldId id="28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12" autoAdjust="0"/>
  </p:normalViewPr>
  <p:slideViewPr>
    <p:cSldViewPr>
      <p:cViewPr varScale="1">
        <p:scale>
          <a:sx n="101" d="100"/>
          <a:sy n="101" d="100"/>
        </p:scale>
        <p:origin x="29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1B4B8E-D306-4770-BA11-14BD7841B4C1}" type="datetimeFigureOut">
              <a:rPr lang="en-US" smtClean="0"/>
              <a:t>9/10/2017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22C762-FC78-40E3-BE6E-1A5804D4C1EC}" type="slidenum">
              <a:rPr lang="en-US" smtClean="0"/>
              <a:t>‹#›</a:t>
            </a:fld>
            <a:endParaRPr lang="en-US"/>
          </a:p>
        </p:txBody>
      </p:sp>
    </p:spTree>
    <p:extLst>
      <p:ext uri="{BB962C8B-B14F-4D97-AF65-F5344CB8AC3E}">
        <p14:creationId xmlns:p14="http://schemas.microsoft.com/office/powerpoint/2010/main" val="762304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07351B-ACBC-4C8B-8B9E-0407F0DB1C7A}" type="slidenum">
              <a:rPr lang="en-US">
                <a:solidFill>
                  <a:prstClr val="black"/>
                </a:solidFill>
              </a:rPr>
              <a:pPr/>
              <a:t>2</a:t>
            </a:fld>
            <a:endParaRPr lang="en-US">
              <a:solidFill>
                <a:prstClr val="black"/>
              </a:solidFill>
            </a:endParaRP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E9297-48CA-4BDD-AD59-EB18A2867908}" type="slidenum">
              <a:rPr lang="en-US">
                <a:solidFill>
                  <a:prstClr val="black"/>
                </a:solidFill>
              </a:rPr>
              <a:pPr/>
              <a:t>4</a:t>
            </a:fld>
            <a:endParaRPr lang="en-US">
              <a:solidFill>
                <a:prstClr val="black"/>
              </a:solidFill>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9802D-C8A8-47BF-9250-E6CFBFDD0B5E}" type="slidenum">
              <a:rPr lang="en-US">
                <a:solidFill>
                  <a:prstClr val="black"/>
                </a:solidFill>
              </a:rPr>
              <a:pPr/>
              <a:t>5</a:t>
            </a:fld>
            <a:endParaRPr lang="en-US">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22C762-FC78-40E3-BE6E-1A5804D4C1EC}" type="slidenum">
              <a:rPr lang="en-US" smtClean="0"/>
              <a:t>15</a:t>
            </a:fld>
            <a:endParaRPr lang="en-US"/>
          </a:p>
        </p:txBody>
      </p:sp>
    </p:spTree>
    <p:extLst>
      <p:ext uri="{BB962C8B-B14F-4D97-AF65-F5344CB8AC3E}">
        <p14:creationId xmlns:p14="http://schemas.microsoft.com/office/powerpoint/2010/main" val="2959493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22C762-FC78-40E3-BE6E-1A5804D4C1EC}" type="slidenum">
              <a:rPr lang="en-US" smtClean="0"/>
              <a:t>25</a:t>
            </a:fld>
            <a:endParaRPr lang="en-US"/>
          </a:p>
        </p:txBody>
      </p:sp>
    </p:spTree>
    <p:extLst>
      <p:ext uri="{BB962C8B-B14F-4D97-AF65-F5344CB8AC3E}">
        <p14:creationId xmlns:p14="http://schemas.microsoft.com/office/powerpoint/2010/main" val="242567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Boston’s dynamic of increasing differentiation of enterprise capability is not based on increasingly vertically specialized sectors (as in PC industry of SV). It is based on the capacity to sprout new verticals; here vertical is new or next generation technology combined with new business and sector growth opportunities.</a:t>
            </a:r>
          </a:p>
          <a:p>
            <a:endParaRPr lang="en-US" dirty="0"/>
          </a:p>
        </p:txBody>
      </p:sp>
      <p:sp>
        <p:nvSpPr>
          <p:cNvPr id="4" name="Slide Number Placeholder 3"/>
          <p:cNvSpPr>
            <a:spLocks noGrp="1"/>
          </p:cNvSpPr>
          <p:nvPr>
            <p:ph type="sldNum" sz="quarter" idx="10"/>
          </p:nvPr>
        </p:nvSpPr>
        <p:spPr/>
        <p:txBody>
          <a:bodyPr/>
          <a:lstStyle/>
          <a:p>
            <a:fld id="{06A09C12-21A7-41A8-A35C-7C9B1D65FFF7}"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97506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6007D5-880B-4954-8B36-4B5F2C89A0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328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118A9D-C132-4920-9F07-04DEE49CFB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501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46C86D-9F3B-4308-8C44-CFAD28D3FA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398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3D06BC86-1848-4477-BB31-FFE7E965CA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0281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68250AD-CEDA-4F79-9486-4121B83797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555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AA6FB0-A19B-4CB3-91E3-4B6F165337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9739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A23EB2-E1BC-4A15-8A69-3FBA5D2F1E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4829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9F00E4-D8F0-4ECB-8ED1-A4389A4C26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5062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B62BE8-F62B-4F83-8B08-4992EE45A8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6278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C61D581-209A-47DE-A15B-F6FA286707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8665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126928C-520D-481F-817B-9E6D965B34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3889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C1AA41-0315-41E9-A58B-0666866489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578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DBD720-1367-4241-8F8D-F3EF1FC633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0870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0FD778-7CAC-4B26-91AA-CDA185D9A5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5832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3ED2E9-2AEF-4F77-ADE7-6DBB413CCB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2262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34376D-EE3A-45E9-8730-4161F47C3A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262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6056F9-1973-4F61-9A43-3119A84E6D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9394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95D7386-36D3-4C8B-A2CA-32024B5C6B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2930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6007D5-880B-4954-8B36-4B5F2C89A0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8639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C1AA41-0315-41E9-A58B-0666866489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3964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51EC6A-DF26-44A8-BD86-0F940C3367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8038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EDC85B2-CD1B-4543-B933-4AB856061C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930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51EC6A-DF26-44A8-BD86-0F940C3367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8172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EC58A07-47FB-44A7-A994-D32823CFE4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7347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EC28671-4BE3-4343-A887-91C8722100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0823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45B42F-A0D7-4D71-A27D-264409356C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1849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DB431C2-A94F-4A99-96AD-82AE7435A4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4589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FD2922-B93A-4828-805D-5E4B27703C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4285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118A9D-C132-4920-9F07-04DEE49CFB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7014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46C86D-9F3B-4308-8C44-CFAD28D3FA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9758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3D06BC86-1848-4477-BB31-FFE7E965CA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73964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68250AD-CEDA-4F79-9486-4121B83797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678048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6007D5-880B-4954-8B36-4B5F2C89A0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207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EDC85B2-CD1B-4543-B933-4AB856061C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87135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C1AA41-0315-41E9-A58B-0666866489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50858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51EC6A-DF26-44A8-BD86-0F940C3367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8742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EDC85B2-CD1B-4543-B933-4AB856061C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64837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EC58A07-47FB-44A7-A994-D32823CFE4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8159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EC28671-4BE3-4343-A887-91C8722100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29024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45B42F-A0D7-4D71-A27D-264409356C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15186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DB431C2-A94F-4A99-96AD-82AE7435A4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4372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FD2922-B93A-4828-805D-5E4B27703C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4546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118A9D-C132-4920-9F07-04DEE49CFB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1763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46C86D-9F3B-4308-8C44-CFAD28D3FA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9128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EC58A07-47FB-44A7-A994-D32823CFE4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54372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3D06BC86-1848-4477-BB31-FFE7E965CA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569048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68250AD-CEDA-4F79-9486-4121B83797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4988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6007D5-880B-4954-8B36-4B5F2C89A0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8350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C1AA41-0315-41E9-A58B-0666866489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0839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51EC6A-DF26-44A8-BD86-0F940C3367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99677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EDC85B2-CD1B-4543-B933-4AB856061C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13780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EC58A07-47FB-44A7-A994-D32823CFE4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91975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EC28671-4BE3-4343-A887-91C8722100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10153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45B42F-A0D7-4D71-A27D-264409356C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973528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DB431C2-A94F-4A99-96AD-82AE7435A4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428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EC28671-4BE3-4343-A887-91C8722100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81333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FD2922-B93A-4828-805D-5E4B27703C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6184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118A9D-C132-4920-9F07-04DEE49CFB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19738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46C86D-9F3B-4308-8C44-CFAD28D3FA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48825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3D06BC86-1848-4477-BB31-FFE7E965CA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49964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68250AD-CEDA-4F79-9486-4121B83797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12727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45C896-9B1E-484A-B546-4447BDF69175}" type="slidenum">
              <a:rPr lang="en-US"/>
              <a:pPr/>
              <a:t>‹#›</a:t>
            </a:fld>
            <a:endParaRPr lang="en-US"/>
          </a:p>
        </p:txBody>
      </p:sp>
    </p:spTree>
    <p:extLst>
      <p:ext uri="{BB962C8B-B14F-4D97-AF65-F5344CB8AC3E}">
        <p14:creationId xmlns:p14="http://schemas.microsoft.com/office/powerpoint/2010/main" val="20254907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2290ED-C2CF-48F6-B468-FA6863A0202B}" type="slidenum">
              <a:rPr lang="en-US"/>
              <a:pPr/>
              <a:t>‹#›</a:t>
            </a:fld>
            <a:endParaRPr lang="en-US"/>
          </a:p>
        </p:txBody>
      </p:sp>
    </p:spTree>
    <p:extLst>
      <p:ext uri="{BB962C8B-B14F-4D97-AF65-F5344CB8AC3E}">
        <p14:creationId xmlns:p14="http://schemas.microsoft.com/office/powerpoint/2010/main" val="32126879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8B15A3-0450-4600-9AD8-26F078093FBC}" type="slidenum">
              <a:rPr lang="en-US"/>
              <a:pPr/>
              <a:t>‹#›</a:t>
            </a:fld>
            <a:endParaRPr lang="en-US"/>
          </a:p>
        </p:txBody>
      </p:sp>
    </p:spTree>
    <p:extLst>
      <p:ext uri="{BB962C8B-B14F-4D97-AF65-F5344CB8AC3E}">
        <p14:creationId xmlns:p14="http://schemas.microsoft.com/office/powerpoint/2010/main" val="19049483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420ED73-242C-48FE-96E9-82E523282573}" type="slidenum">
              <a:rPr lang="en-US"/>
              <a:pPr/>
              <a:t>‹#›</a:t>
            </a:fld>
            <a:endParaRPr lang="en-US"/>
          </a:p>
        </p:txBody>
      </p:sp>
    </p:spTree>
    <p:extLst>
      <p:ext uri="{BB962C8B-B14F-4D97-AF65-F5344CB8AC3E}">
        <p14:creationId xmlns:p14="http://schemas.microsoft.com/office/powerpoint/2010/main" val="30795002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C8B459A-42F8-42AD-853B-4F0C15474510}" type="slidenum">
              <a:rPr lang="en-US"/>
              <a:pPr/>
              <a:t>‹#›</a:t>
            </a:fld>
            <a:endParaRPr lang="en-US"/>
          </a:p>
        </p:txBody>
      </p:sp>
    </p:spTree>
    <p:extLst>
      <p:ext uri="{BB962C8B-B14F-4D97-AF65-F5344CB8AC3E}">
        <p14:creationId xmlns:p14="http://schemas.microsoft.com/office/powerpoint/2010/main" val="2046877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45B42F-A0D7-4D71-A27D-264409356C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25628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E0951C2-981E-44F7-B9F8-3E740B74C2B5}" type="slidenum">
              <a:rPr lang="en-US"/>
              <a:pPr/>
              <a:t>‹#›</a:t>
            </a:fld>
            <a:endParaRPr lang="en-US"/>
          </a:p>
        </p:txBody>
      </p:sp>
    </p:spTree>
    <p:extLst>
      <p:ext uri="{BB962C8B-B14F-4D97-AF65-F5344CB8AC3E}">
        <p14:creationId xmlns:p14="http://schemas.microsoft.com/office/powerpoint/2010/main" val="15304829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F2C84BF-9DAC-4EBC-A920-E9D51BDAAE2D}" type="slidenum">
              <a:rPr lang="en-US"/>
              <a:pPr/>
              <a:t>‹#›</a:t>
            </a:fld>
            <a:endParaRPr lang="en-US"/>
          </a:p>
        </p:txBody>
      </p:sp>
    </p:spTree>
    <p:extLst>
      <p:ext uri="{BB962C8B-B14F-4D97-AF65-F5344CB8AC3E}">
        <p14:creationId xmlns:p14="http://schemas.microsoft.com/office/powerpoint/2010/main" val="27839452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339DA5-42A5-4B58-8004-DFAF087DA527}" type="slidenum">
              <a:rPr lang="en-US"/>
              <a:pPr/>
              <a:t>‹#›</a:t>
            </a:fld>
            <a:endParaRPr lang="en-US"/>
          </a:p>
        </p:txBody>
      </p:sp>
    </p:spTree>
    <p:extLst>
      <p:ext uri="{BB962C8B-B14F-4D97-AF65-F5344CB8AC3E}">
        <p14:creationId xmlns:p14="http://schemas.microsoft.com/office/powerpoint/2010/main" val="13030516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012C45-8DDA-4B1D-B5FF-D735BF3F2259}" type="slidenum">
              <a:rPr lang="en-US"/>
              <a:pPr/>
              <a:t>‹#›</a:t>
            </a:fld>
            <a:endParaRPr lang="en-US"/>
          </a:p>
        </p:txBody>
      </p:sp>
    </p:spTree>
    <p:extLst>
      <p:ext uri="{BB962C8B-B14F-4D97-AF65-F5344CB8AC3E}">
        <p14:creationId xmlns:p14="http://schemas.microsoft.com/office/powerpoint/2010/main" val="28775250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1067D6-FA30-4060-AD15-87ACE7290E9C}" type="slidenum">
              <a:rPr lang="en-US"/>
              <a:pPr/>
              <a:t>‹#›</a:t>
            </a:fld>
            <a:endParaRPr lang="en-US"/>
          </a:p>
        </p:txBody>
      </p:sp>
    </p:spTree>
    <p:extLst>
      <p:ext uri="{BB962C8B-B14F-4D97-AF65-F5344CB8AC3E}">
        <p14:creationId xmlns:p14="http://schemas.microsoft.com/office/powerpoint/2010/main" val="26350957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1E6211-6127-48FC-B0A4-E1E470C3DBD9}" type="slidenum">
              <a:rPr lang="en-US"/>
              <a:pPr/>
              <a:t>‹#›</a:t>
            </a:fld>
            <a:endParaRPr lang="en-US"/>
          </a:p>
        </p:txBody>
      </p:sp>
    </p:spTree>
    <p:extLst>
      <p:ext uri="{BB962C8B-B14F-4D97-AF65-F5344CB8AC3E}">
        <p14:creationId xmlns:p14="http://schemas.microsoft.com/office/powerpoint/2010/main" val="36020021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970F725-88E0-4003-9E8B-F8412318E8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263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1C93D0-8E62-4439-A119-DA711DE854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68038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ED4D41-DC5E-4ACA-A6F8-A1CB6B3DF4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0656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922A01-3831-46E8-B147-6BC3C4F4EC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077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DB431C2-A94F-4A99-96AD-82AE7435A4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67051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EC980EC-FCC1-4512-8B59-6A66166021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8585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D0974DA-63B0-4F29-8AE7-F99A0A3CFE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1163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EC0142E-9678-4EC2-912D-1A03BB6330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8848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FE657B-55D2-4FC1-907A-9AF37C3571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75290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F59B7B-D1B5-4F50-B91D-023769FF21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250407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C1F7D5-CB0C-4CB4-8A1D-7F9D902830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510706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8412AC-5870-41B0-8274-3873E9715A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94362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9826CF5-BE8F-410C-804F-6BADDD0F8B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52884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1C0A98-E634-4AB6-A93B-ED69F1FE94EB}" type="slidenum">
              <a:rPr lang="en-US"/>
              <a:pPr/>
              <a:t>‹#›</a:t>
            </a:fld>
            <a:endParaRPr lang="en-US"/>
          </a:p>
        </p:txBody>
      </p:sp>
    </p:spTree>
    <p:extLst>
      <p:ext uri="{BB962C8B-B14F-4D97-AF65-F5344CB8AC3E}">
        <p14:creationId xmlns:p14="http://schemas.microsoft.com/office/powerpoint/2010/main" val="36819542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2AB521-A6A2-47A3-BB3C-6441D4652D0C}" type="slidenum">
              <a:rPr lang="en-US"/>
              <a:pPr/>
              <a:t>‹#›</a:t>
            </a:fld>
            <a:endParaRPr lang="en-US"/>
          </a:p>
        </p:txBody>
      </p:sp>
    </p:spTree>
    <p:extLst>
      <p:ext uri="{BB962C8B-B14F-4D97-AF65-F5344CB8AC3E}">
        <p14:creationId xmlns:p14="http://schemas.microsoft.com/office/powerpoint/2010/main" val="73368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FD2922-B93A-4828-805D-5E4B27703C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08314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F5FCD1-BCE4-4DA4-8310-402C268902E5}" type="slidenum">
              <a:rPr lang="en-US"/>
              <a:pPr/>
              <a:t>‹#›</a:t>
            </a:fld>
            <a:endParaRPr lang="en-US"/>
          </a:p>
        </p:txBody>
      </p:sp>
    </p:spTree>
    <p:extLst>
      <p:ext uri="{BB962C8B-B14F-4D97-AF65-F5344CB8AC3E}">
        <p14:creationId xmlns:p14="http://schemas.microsoft.com/office/powerpoint/2010/main" val="19431444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6A8F49-044D-4443-9E9A-B54F89755CEF}" type="slidenum">
              <a:rPr lang="en-US"/>
              <a:pPr/>
              <a:t>‹#›</a:t>
            </a:fld>
            <a:endParaRPr lang="en-US"/>
          </a:p>
        </p:txBody>
      </p:sp>
    </p:spTree>
    <p:extLst>
      <p:ext uri="{BB962C8B-B14F-4D97-AF65-F5344CB8AC3E}">
        <p14:creationId xmlns:p14="http://schemas.microsoft.com/office/powerpoint/2010/main" val="12332957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A21AF83-588C-4373-B184-D7769C902E5A}" type="slidenum">
              <a:rPr lang="en-US"/>
              <a:pPr/>
              <a:t>‹#›</a:t>
            </a:fld>
            <a:endParaRPr lang="en-US"/>
          </a:p>
        </p:txBody>
      </p:sp>
    </p:spTree>
    <p:extLst>
      <p:ext uri="{BB962C8B-B14F-4D97-AF65-F5344CB8AC3E}">
        <p14:creationId xmlns:p14="http://schemas.microsoft.com/office/powerpoint/2010/main" val="41166917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8C28DDA-6CDF-40CB-AC1C-87DE30499855}" type="slidenum">
              <a:rPr lang="en-US"/>
              <a:pPr/>
              <a:t>‹#›</a:t>
            </a:fld>
            <a:endParaRPr lang="en-US"/>
          </a:p>
        </p:txBody>
      </p:sp>
    </p:spTree>
    <p:extLst>
      <p:ext uri="{BB962C8B-B14F-4D97-AF65-F5344CB8AC3E}">
        <p14:creationId xmlns:p14="http://schemas.microsoft.com/office/powerpoint/2010/main" val="3774523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9ED961F-8890-4924-9493-BD03EBFE7E91}" type="slidenum">
              <a:rPr lang="en-US"/>
              <a:pPr/>
              <a:t>‹#›</a:t>
            </a:fld>
            <a:endParaRPr lang="en-US"/>
          </a:p>
        </p:txBody>
      </p:sp>
    </p:spTree>
    <p:extLst>
      <p:ext uri="{BB962C8B-B14F-4D97-AF65-F5344CB8AC3E}">
        <p14:creationId xmlns:p14="http://schemas.microsoft.com/office/powerpoint/2010/main" val="13575374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2223187-EE8B-4A0B-AE17-C11F081A87EA}" type="slidenum">
              <a:rPr lang="en-US"/>
              <a:pPr/>
              <a:t>‹#›</a:t>
            </a:fld>
            <a:endParaRPr lang="en-US"/>
          </a:p>
        </p:txBody>
      </p:sp>
    </p:spTree>
    <p:extLst>
      <p:ext uri="{BB962C8B-B14F-4D97-AF65-F5344CB8AC3E}">
        <p14:creationId xmlns:p14="http://schemas.microsoft.com/office/powerpoint/2010/main" val="13816702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6A4F6-98A8-4234-AC15-40E1DAC576B5}" type="slidenum">
              <a:rPr lang="en-US"/>
              <a:pPr/>
              <a:t>‹#›</a:t>
            </a:fld>
            <a:endParaRPr lang="en-US"/>
          </a:p>
        </p:txBody>
      </p:sp>
    </p:spTree>
    <p:extLst>
      <p:ext uri="{BB962C8B-B14F-4D97-AF65-F5344CB8AC3E}">
        <p14:creationId xmlns:p14="http://schemas.microsoft.com/office/powerpoint/2010/main" val="39620079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E55155-9D55-4CC7-A3E4-82301B3E889F}" type="slidenum">
              <a:rPr lang="en-US"/>
              <a:pPr/>
              <a:t>‹#›</a:t>
            </a:fld>
            <a:endParaRPr lang="en-US"/>
          </a:p>
        </p:txBody>
      </p:sp>
    </p:spTree>
    <p:extLst>
      <p:ext uri="{BB962C8B-B14F-4D97-AF65-F5344CB8AC3E}">
        <p14:creationId xmlns:p14="http://schemas.microsoft.com/office/powerpoint/2010/main" val="23943064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57F7C3-606C-4330-8E10-305E639E2069}" type="slidenum">
              <a:rPr lang="en-US"/>
              <a:pPr/>
              <a:t>‹#›</a:t>
            </a:fld>
            <a:endParaRPr lang="en-US"/>
          </a:p>
        </p:txBody>
      </p:sp>
    </p:spTree>
    <p:extLst>
      <p:ext uri="{BB962C8B-B14F-4D97-AF65-F5344CB8AC3E}">
        <p14:creationId xmlns:p14="http://schemas.microsoft.com/office/powerpoint/2010/main" val="133219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D3DEB4B-4153-4DC7-92AC-F44446B53447}"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909265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144453E5-2162-4F54-BF8C-46BFCCE0101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222157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D3DEB4B-4153-4DC7-92AC-F44446B53447}"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43004686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D3DEB4B-4153-4DC7-92AC-F44446B53447}"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69736237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D3DEB4B-4153-4DC7-92AC-F44446B53447}"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8124889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32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00"/>
                </a:solidFill>
                <a:latin typeface="Times New Roman" pitchFamily="18" charset="0"/>
              </a:defRPr>
            </a:lvl1pPr>
          </a:lstStyle>
          <a:p>
            <a:pPr fontAlgn="base">
              <a:spcBef>
                <a:spcPct val="0"/>
              </a:spcBef>
              <a:spcAft>
                <a:spcPct val="0"/>
              </a:spcAft>
            </a:pPr>
            <a:endParaRPr lang="en-US"/>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00"/>
                </a:solidFill>
                <a:latin typeface="Times New Roman" pitchFamily="18" charset="0"/>
              </a:defRPr>
            </a:lvl1pPr>
          </a:lstStyle>
          <a:p>
            <a:pPr fontAlgn="base">
              <a:spcBef>
                <a:spcPct val="0"/>
              </a:spcBef>
              <a:spcAft>
                <a:spcPct val="0"/>
              </a:spcAft>
            </a:pPr>
            <a:endParaRPr lang="en-US"/>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00"/>
                </a:solidFill>
                <a:latin typeface="Times New Roman" pitchFamily="18" charset="0"/>
              </a:defRPr>
            </a:lvl1pPr>
          </a:lstStyle>
          <a:p>
            <a:pPr fontAlgn="base">
              <a:spcBef>
                <a:spcPct val="0"/>
              </a:spcBef>
              <a:spcAft>
                <a:spcPct val="0"/>
              </a:spcAft>
            </a:pPr>
            <a:fld id="{0F0C8412-A910-4BB6-B398-110A26AEF90C}"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399297738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Arial" pitchFamily="34" charset="0"/>
        </a:defRPr>
      </a:lvl2pPr>
      <a:lvl3pPr algn="ctr" rtl="0" fontAlgn="base">
        <a:spcBef>
          <a:spcPct val="0"/>
        </a:spcBef>
        <a:spcAft>
          <a:spcPct val="0"/>
        </a:spcAft>
        <a:defRPr sz="4400">
          <a:solidFill>
            <a:srgbClr val="FFFF00"/>
          </a:solidFill>
          <a:latin typeface="Arial" pitchFamily="34" charset="0"/>
        </a:defRPr>
      </a:lvl3pPr>
      <a:lvl4pPr algn="ctr" rtl="0" fontAlgn="base">
        <a:spcBef>
          <a:spcPct val="0"/>
        </a:spcBef>
        <a:spcAft>
          <a:spcPct val="0"/>
        </a:spcAft>
        <a:defRPr sz="4400">
          <a:solidFill>
            <a:srgbClr val="FFFF00"/>
          </a:solidFill>
          <a:latin typeface="Arial" pitchFamily="34" charset="0"/>
        </a:defRPr>
      </a:lvl4pPr>
      <a:lvl5pPr algn="ctr" rtl="0" fontAlgn="base">
        <a:spcBef>
          <a:spcPct val="0"/>
        </a:spcBef>
        <a:spcAft>
          <a:spcPct val="0"/>
        </a:spcAft>
        <a:defRPr sz="4400">
          <a:solidFill>
            <a:srgbClr val="FFFF00"/>
          </a:solidFill>
          <a:latin typeface="Arial" pitchFamily="34" charset="0"/>
        </a:defRPr>
      </a:lvl5pPr>
      <a:lvl6pPr marL="457200" algn="ctr" rtl="0" fontAlgn="base">
        <a:spcBef>
          <a:spcPct val="0"/>
        </a:spcBef>
        <a:spcAft>
          <a:spcPct val="0"/>
        </a:spcAft>
        <a:defRPr sz="4400">
          <a:solidFill>
            <a:srgbClr val="FFFF00"/>
          </a:solidFill>
          <a:latin typeface="Arial" pitchFamily="34" charset="0"/>
        </a:defRPr>
      </a:lvl6pPr>
      <a:lvl7pPr marL="914400" algn="ctr" rtl="0" fontAlgn="base">
        <a:spcBef>
          <a:spcPct val="0"/>
        </a:spcBef>
        <a:spcAft>
          <a:spcPct val="0"/>
        </a:spcAft>
        <a:defRPr sz="4400">
          <a:solidFill>
            <a:srgbClr val="FFFF00"/>
          </a:solidFill>
          <a:latin typeface="Arial" pitchFamily="34" charset="0"/>
        </a:defRPr>
      </a:lvl7pPr>
      <a:lvl8pPr marL="1371600" algn="ctr" rtl="0" fontAlgn="base">
        <a:spcBef>
          <a:spcPct val="0"/>
        </a:spcBef>
        <a:spcAft>
          <a:spcPct val="0"/>
        </a:spcAft>
        <a:defRPr sz="4400">
          <a:solidFill>
            <a:srgbClr val="FFFF00"/>
          </a:solidFill>
          <a:latin typeface="Arial" pitchFamily="34" charset="0"/>
        </a:defRPr>
      </a:lvl8pPr>
      <a:lvl9pPr marL="1828800" algn="ctr" rtl="0" fontAlgn="base">
        <a:spcBef>
          <a:spcPct val="0"/>
        </a:spcBef>
        <a:spcAft>
          <a:spcPct val="0"/>
        </a:spcAft>
        <a:defRPr sz="4400">
          <a:solidFill>
            <a:srgbClr val="FFFF00"/>
          </a:solidFill>
          <a:latin typeface="Arial" pitchFamily="34" charset="0"/>
        </a:defRPr>
      </a:lvl9pPr>
    </p:titleStyle>
    <p:bodyStyle>
      <a:lvl1pPr marL="342900" indent="-342900" algn="l" rtl="0" fontAlgn="base">
        <a:spcBef>
          <a:spcPct val="20000"/>
        </a:spcBef>
        <a:spcAft>
          <a:spcPct val="0"/>
        </a:spcAft>
        <a:buChar char="•"/>
        <a:defRPr sz="3200">
          <a:solidFill>
            <a:srgbClr val="FFFF00"/>
          </a:solidFill>
          <a:latin typeface="+mn-lt"/>
          <a:ea typeface="+mn-ea"/>
          <a:cs typeface="+mn-cs"/>
        </a:defRPr>
      </a:lvl1pPr>
      <a:lvl2pPr marL="742950" indent="-285750" algn="l" rtl="0" fontAlgn="base">
        <a:spcBef>
          <a:spcPct val="20000"/>
        </a:spcBef>
        <a:spcAft>
          <a:spcPct val="0"/>
        </a:spcAft>
        <a:buChar char="–"/>
        <a:defRPr sz="2800">
          <a:solidFill>
            <a:srgbClr val="FFFF00"/>
          </a:solidFill>
          <a:latin typeface="+mn-lt"/>
        </a:defRPr>
      </a:lvl2pPr>
      <a:lvl3pPr marL="1143000" indent="-228600" algn="l" rtl="0" fontAlgn="base">
        <a:spcBef>
          <a:spcPct val="20000"/>
        </a:spcBef>
        <a:spcAft>
          <a:spcPct val="0"/>
        </a:spcAft>
        <a:buChar char="•"/>
        <a:defRPr sz="2400">
          <a:solidFill>
            <a:srgbClr val="FFFF00"/>
          </a:solidFill>
          <a:latin typeface="+mn-lt"/>
        </a:defRPr>
      </a:lvl3pPr>
      <a:lvl4pPr marL="1600200" indent="-228600" algn="l" rtl="0" fontAlgn="base">
        <a:spcBef>
          <a:spcPct val="20000"/>
        </a:spcBef>
        <a:spcAft>
          <a:spcPct val="0"/>
        </a:spcAft>
        <a:buChar char="–"/>
        <a:defRPr sz="2000">
          <a:solidFill>
            <a:srgbClr val="FFFF00"/>
          </a:solidFill>
          <a:latin typeface="+mn-lt"/>
        </a:defRPr>
      </a:lvl4pPr>
      <a:lvl5pPr marL="2057400" indent="-228600" algn="l" rtl="0" fontAlgn="base">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F9BF2D2-A61F-446F-B2C3-B735BDBC5108}"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0695520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00"/>
                </a:solidFill>
                <a:latin typeface="Times New Roman" pitchFamily="18" charset="0"/>
              </a:defRPr>
            </a:lvl1pPr>
          </a:lstStyle>
          <a:p>
            <a:pPr fontAlgn="base">
              <a:spcBef>
                <a:spcPct val="0"/>
              </a:spcBef>
              <a:spcAft>
                <a:spcPct val="0"/>
              </a:spcAft>
            </a:pPr>
            <a:endParaRPr lang="en-US"/>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00"/>
                </a:solidFill>
                <a:latin typeface="Times New Roman" pitchFamily="18" charset="0"/>
              </a:defRPr>
            </a:lvl1pPr>
          </a:lstStyle>
          <a:p>
            <a:pPr fontAlgn="base">
              <a:spcBef>
                <a:spcPct val="0"/>
              </a:spcBef>
              <a:spcAft>
                <a:spcPct val="0"/>
              </a:spcAft>
            </a:pPr>
            <a:endParaRPr lang="en-US"/>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00"/>
                </a:solidFill>
                <a:latin typeface="Times New Roman" pitchFamily="18" charset="0"/>
              </a:defRPr>
            </a:lvl1pPr>
          </a:lstStyle>
          <a:p>
            <a:pPr fontAlgn="base">
              <a:spcBef>
                <a:spcPct val="0"/>
              </a:spcBef>
              <a:spcAft>
                <a:spcPct val="0"/>
              </a:spcAft>
            </a:pPr>
            <a:fld id="{8F368AD9-6BC0-4C02-B03B-C09BC80E4F35}"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189612019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Arial" pitchFamily="34" charset="0"/>
        </a:defRPr>
      </a:lvl2pPr>
      <a:lvl3pPr algn="ctr" rtl="0" fontAlgn="base">
        <a:spcBef>
          <a:spcPct val="0"/>
        </a:spcBef>
        <a:spcAft>
          <a:spcPct val="0"/>
        </a:spcAft>
        <a:defRPr sz="4400">
          <a:solidFill>
            <a:srgbClr val="FFFF00"/>
          </a:solidFill>
          <a:latin typeface="Arial" pitchFamily="34" charset="0"/>
        </a:defRPr>
      </a:lvl3pPr>
      <a:lvl4pPr algn="ctr" rtl="0" fontAlgn="base">
        <a:spcBef>
          <a:spcPct val="0"/>
        </a:spcBef>
        <a:spcAft>
          <a:spcPct val="0"/>
        </a:spcAft>
        <a:defRPr sz="4400">
          <a:solidFill>
            <a:srgbClr val="FFFF00"/>
          </a:solidFill>
          <a:latin typeface="Arial" pitchFamily="34" charset="0"/>
        </a:defRPr>
      </a:lvl4pPr>
      <a:lvl5pPr algn="ctr" rtl="0" fontAlgn="base">
        <a:spcBef>
          <a:spcPct val="0"/>
        </a:spcBef>
        <a:spcAft>
          <a:spcPct val="0"/>
        </a:spcAft>
        <a:defRPr sz="4400">
          <a:solidFill>
            <a:srgbClr val="FFFF00"/>
          </a:solidFill>
          <a:latin typeface="Arial" pitchFamily="34" charset="0"/>
        </a:defRPr>
      </a:lvl5pPr>
      <a:lvl6pPr marL="457200" algn="ctr" rtl="0" fontAlgn="base">
        <a:spcBef>
          <a:spcPct val="0"/>
        </a:spcBef>
        <a:spcAft>
          <a:spcPct val="0"/>
        </a:spcAft>
        <a:defRPr sz="4400">
          <a:solidFill>
            <a:srgbClr val="FFFF00"/>
          </a:solidFill>
          <a:latin typeface="Arial" pitchFamily="34" charset="0"/>
        </a:defRPr>
      </a:lvl6pPr>
      <a:lvl7pPr marL="914400" algn="ctr" rtl="0" fontAlgn="base">
        <a:spcBef>
          <a:spcPct val="0"/>
        </a:spcBef>
        <a:spcAft>
          <a:spcPct val="0"/>
        </a:spcAft>
        <a:defRPr sz="4400">
          <a:solidFill>
            <a:srgbClr val="FFFF00"/>
          </a:solidFill>
          <a:latin typeface="Arial" pitchFamily="34" charset="0"/>
        </a:defRPr>
      </a:lvl7pPr>
      <a:lvl8pPr marL="1371600" algn="ctr" rtl="0" fontAlgn="base">
        <a:spcBef>
          <a:spcPct val="0"/>
        </a:spcBef>
        <a:spcAft>
          <a:spcPct val="0"/>
        </a:spcAft>
        <a:defRPr sz="4400">
          <a:solidFill>
            <a:srgbClr val="FFFF00"/>
          </a:solidFill>
          <a:latin typeface="Arial" pitchFamily="34" charset="0"/>
        </a:defRPr>
      </a:lvl8pPr>
      <a:lvl9pPr marL="1828800" algn="ctr" rtl="0" fontAlgn="base">
        <a:spcBef>
          <a:spcPct val="0"/>
        </a:spcBef>
        <a:spcAft>
          <a:spcPct val="0"/>
        </a:spcAft>
        <a:defRPr sz="4400">
          <a:solidFill>
            <a:srgbClr val="FFFF00"/>
          </a:solidFill>
          <a:latin typeface="Arial" pitchFamily="34" charset="0"/>
        </a:defRPr>
      </a:lvl9pPr>
    </p:titleStyle>
    <p:bodyStyle>
      <a:lvl1pPr marL="342900" indent="-342900" algn="l" rtl="0" fontAlgn="base">
        <a:spcBef>
          <a:spcPct val="20000"/>
        </a:spcBef>
        <a:spcAft>
          <a:spcPct val="0"/>
        </a:spcAft>
        <a:buChar char="•"/>
        <a:defRPr sz="3200">
          <a:solidFill>
            <a:srgbClr val="FFFF00"/>
          </a:solidFill>
          <a:latin typeface="+mn-lt"/>
          <a:ea typeface="+mn-ea"/>
          <a:cs typeface="+mn-cs"/>
        </a:defRPr>
      </a:lvl1pPr>
      <a:lvl2pPr marL="742950" indent="-285750" algn="l" rtl="0" fontAlgn="base">
        <a:spcBef>
          <a:spcPct val="20000"/>
        </a:spcBef>
        <a:spcAft>
          <a:spcPct val="0"/>
        </a:spcAft>
        <a:buChar char="–"/>
        <a:defRPr sz="2800">
          <a:solidFill>
            <a:srgbClr val="FFFF00"/>
          </a:solidFill>
          <a:latin typeface="+mn-lt"/>
        </a:defRPr>
      </a:lvl2pPr>
      <a:lvl3pPr marL="1143000" indent="-228600" algn="l" rtl="0" fontAlgn="base">
        <a:spcBef>
          <a:spcPct val="20000"/>
        </a:spcBef>
        <a:spcAft>
          <a:spcPct val="0"/>
        </a:spcAft>
        <a:buChar char="•"/>
        <a:defRPr sz="2400">
          <a:solidFill>
            <a:srgbClr val="FFFF00"/>
          </a:solidFill>
          <a:latin typeface="+mn-lt"/>
        </a:defRPr>
      </a:lvl3pPr>
      <a:lvl4pPr marL="1600200" indent="-228600" algn="l" rtl="0" fontAlgn="base">
        <a:spcBef>
          <a:spcPct val="20000"/>
        </a:spcBef>
        <a:spcAft>
          <a:spcPct val="0"/>
        </a:spcAft>
        <a:buChar char="–"/>
        <a:defRPr sz="2000">
          <a:solidFill>
            <a:srgbClr val="FFFF00"/>
          </a:solidFill>
          <a:latin typeface="+mn-lt"/>
        </a:defRPr>
      </a:lvl4pPr>
      <a:lvl5pPr marL="2057400" indent="-228600" algn="l" rtl="0" fontAlgn="base">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0.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4.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4.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vmlDrawing" Target="../drawings/vmlDrawing1.vml"/><Relationship Id="rId1" Type="http://schemas.openxmlformats.org/officeDocument/2006/relationships/themeOverride" Target="../theme/themeOverride2.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7.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7.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7.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7.xml"/><Relationship Id="rId1" Type="http://schemas.openxmlformats.org/officeDocument/2006/relationships/vmlDrawing" Target="../drawings/vmlDrawing9.v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5.xml"/><Relationship Id="rId1" Type="http://schemas.openxmlformats.org/officeDocument/2006/relationships/vmlDrawing" Target="../drawings/vmlDrawing10.vml"/><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5.xml"/><Relationship Id="rId1" Type="http://schemas.openxmlformats.org/officeDocument/2006/relationships/vmlDrawing" Target="../drawings/vmlDrawing11.vml"/><Relationship Id="rId5" Type="http://schemas.openxmlformats.org/officeDocument/2006/relationships/image" Target="../media/image22.emf"/><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a:t>CorpTech</a:t>
            </a:r>
            <a:br>
              <a:rPr lang="en-US"/>
            </a:br>
            <a:r>
              <a:rPr lang="en-US" sz="3200"/>
              <a:t>Technology Classification System</a:t>
            </a:r>
          </a:p>
        </p:txBody>
      </p:sp>
      <p:sp>
        <p:nvSpPr>
          <p:cNvPr id="222211" name="Text Box 3"/>
          <p:cNvSpPr txBox="1">
            <a:spLocks noChangeArrowheads="1"/>
          </p:cNvSpPr>
          <p:nvPr/>
        </p:nvSpPr>
        <p:spPr bwMode="auto">
          <a:xfrm>
            <a:off x="2014538" y="1624013"/>
            <a:ext cx="304800" cy="363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1600" b="1">
                <a:solidFill>
                  <a:srgbClr val="000000"/>
                </a:solidFill>
              </a:rPr>
              <a:t>High </a:t>
            </a:r>
          </a:p>
          <a:p>
            <a:pPr algn="ctr" eaLnBrk="0" fontAlgn="base" hangingPunct="0">
              <a:spcBef>
                <a:spcPct val="50000"/>
              </a:spcBef>
              <a:spcAft>
                <a:spcPct val="0"/>
              </a:spcAft>
            </a:pPr>
            <a:r>
              <a:rPr lang="en-US" sz="1600" b="1">
                <a:solidFill>
                  <a:srgbClr val="000000"/>
                </a:solidFill>
              </a:rPr>
              <a:t>Technology</a:t>
            </a:r>
          </a:p>
        </p:txBody>
      </p:sp>
      <p:sp>
        <p:nvSpPr>
          <p:cNvPr id="222212" name="Rectangle 4"/>
          <p:cNvSpPr>
            <a:spLocks noChangeArrowheads="1"/>
          </p:cNvSpPr>
          <p:nvPr/>
        </p:nvSpPr>
        <p:spPr bwMode="auto">
          <a:xfrm>
            <a:off x="1938338" y="1476375"/>
            <a:ext cx="457200" cy="44958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222213" name="Text Box 5"/>
          <p:cNvSpPr txBox="1">
            <a:spLocks noChangeArrowheads="1"/>
          </p:cNvSpPr>
          <p:nvPr/>
        </p:nvSpPr>
        <p:spPr bwMode="auto">
          <a:xfrm>
            <a:off x="3157538" y="1624013"/>
            <a:ext cx="1981200"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endParaRPr lang="en-US" sz="1200" b="1">
              <a:solidFill>
                <a:srgbClr val="000000"/>
              </a:solidFill>
            </a:endParaRPr>
          </a:p>
          <a:p>
            <a:pPr algn="ctr" eaLnBrk="0" fontAlgn="base" hangingPunct="0">
              <a:spcBef>
                <a:spcPct val="50000"/>
              </a:spcBef>
              <a:spcAft>
                <a:spcPct val="0"/>
              </a:spcAft>
            </a:pPr>
            <a:r>
              <a:rPr lang="en-US" sz="2000" b="1">
                <a:solidFill>
                  <a:srgbClr val="CC6600"/>
                </a:solidFill>
              </a:rPr>
              <a:t>18</a:t>
            </a:r>
            <a:r>
              <a:rPr lang="en-US" sz="2000" b="1">
                <a:solidFill>
                  <a:srgbClr val="FFCC00"/>
                </a:solidFill>
              </a:rPr>
              <a:t> </a:t>
            </a:r>
            <a:r>
              <a:rPr lang="en-US" sz="2000" b="1">
                <a:solidFill>
                  <a:srgbClr val="000000"/>
                </a:solidFill>
              </a:rPr>
              <a:t>industry categories</a:t>
            </a:r>
          </a:p>
          <a:p>
            <a:pPr algn="ctr" eaLnBrk="0" fontAlgn="base" hangingPunct="0">
              <a:spcBef>
                <a:spcPct val="50000"/>
              </a:spcBef>
              <a:spcAft>
                <a:spcPct val="0"/>
              </a:spcAft>
            </a:pPr>
            <a:endParaRPr lang="en-US" sz="2000" b="1">
              <a:solidFill>
                <a:srgbClr val="000000"/>
              </a:solidFill>
            </a:endParaRPr>
          </a:p>
        </p:txBody>
      </p:sp>
      <p:sp>
        <p:nvSpPr>
          <p:cNvPr id="222214" name="Line 6"/>
          <p:cNvSpPr>
            <a:spLocks noChangeShapeType="1"/>
          </p:cNvSpPr>
          <p:nvPr/>
        </p:nvSpPr>
        <p:spPr bwMode="auto">
          <a:xfrm>
            <a:off x="2395538" y="2386013"/>
            <a:ext cx="838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22215" name="Text Box 7"/>
          <p:cNvSpPr txBox="1">
            <a:spLocks noChangeArrowheads="1"/>
          </p:cNvSpPr>
          <p:nvPr/>
        </p:nvSpPr>
        <p:spPr bwMode="auto">
          <a:xfrm>
            <a:off x="4833938" y="3452813"/>
            <a:ext cx="2133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000" b="1">
                <a:solidFill>
                  <a:srgbClr val="000000"/>
                </a:solidFill>
              </a:rPr>
              <a:t>Roughly </a:t>
            </a:r>
            <a:r>
              <a:rPr lang="en-US" sz="2000" b="1">
                <a:solidFill>
                  <a:srgbClr val="CC6600"/>
                </a:solidFill>
              </a:rPr>
              <a:t>260 </a:t>
            </a:r>
            <a:r>
              <a:rPr lang="en-US" sz="2000" b="1">
                <a:solidFill>
                  <a:srgbClr val="000000"/>
                </a:solidFill>
              </a:rPr>
              <a:t>major product categories</a:t>
            </a:r>
          </a:p>
        </p:txBody>
      </p:sp>
      <p:sp>
        <p:nvSpPr>
          <p:cNvPr id="222216" name="Text Box 8"/>
          <p:cNvSpPr txBox="1">
            <a:spLocks noChangeArrowheads="1"/>
          </p:cNvSpPr>
          <p:nvPr/>
        </p:nvSpPr>
        <p:spPr bwMode="auto">
          <a:xfrm>
            <a:off x="6172200" y="4913313"/>
            <a:ext cx="2743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000" b="1">
                <a:solidFill>
                  <a:srgbClr val="000000"/>
                </a:solidFill>
              </a:rPr>
              <a:t>Over </a:t>
            </a:r>
            <a:r>
              <a:rPr lang="en-US" sz="2000" b="1">
                <a:solidFill>
                  <a:srgbClr val="CC6600"/>
                </a:solidFill>
              </a:rPr>
              <a:t>3000</a:t>
            </a:r>
            <a:r>
              <a:rPr lang="en-US" sz="2000" b="1">
                <a:solidFill>
                  <a:srgbClr val="000000"/>
                </a:solidFill>
              </a:rPr>
              <a:t> high technology product/services</a:t>
            </a:r>
          </a:p>
        </p:txBody>
      </p:sp>
      <p:sp>
        <p:nvSpPr>
          <p:cNvPr id="222217" name="Rectangle 9"/>
          <p:cNvSpPr>
            <a:spLocks noChangeArrowheads="1"/>
          </p:cNvSpPr>
          <p:nvPr/>
        </p:nvSpPr>
        <p:spPr bwMode="auto">
          <a:xfrm>
            <a:off x="4681538" y="3224213"/>
            <a:ext cx="2362200" cy="12954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222218" name="Rectangle 10"/>
          <p:cNvSpPr>
            <a:spLocks noChangeArrowheads="1"/>
          </p:cNvSpPr>
          <p:nvPr/>
        </p:nvSpPr>
        <p:spPr bwMode="auto">
          <a:xfrm>
            <a:off x="3233738" y="1776413"/>
            <a:ext cx="1905000" cy="11430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222219" name="Rectangle 11"/>
          <p:cNvSpPr>
            <a:spLocks noChangeArrowheads="1"/>
          </p:cNvSpPr>
          <p:nvPr/>
        </p:nvSpPr>
        <p:spPr bwMode="auto">
          <a:xfrm>
            <a:off x="6191250" y="4748213"/>
            <a:ext cx="2578100" cy="13716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222220" name="Line 12"/>
          <p:cNvSpPr>
            <a:spLocks noChangeShapeType="1"/>
          </p:cNvSpPr>
          <p:nvPr/>
        </p:nvSpPr>
        <p:spPr bwMode="auto">
          <a:xfrm>
            <a:off x="5900738" y="2386013"/>
            <a:ext cx="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22221" name="Line 13"/>
          <p:cNvSpPr>
            <a:spLocks noChangeShapeType="1"/>
          </p:cNvSpPr>
          <p:nvPr/>
        </p:nvSpPr>
        <p:spPr bwMode="auto">
          <a:xfrm flipH="1">
            <a:off x="5138738" y="2386013"/>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22222" name="Line 14"/>
          <p:cNvSpPr>
            <a:spLocks noChangeShapeType="1"/>
          </p:cNvSpPr>
          <p:nvPr/>
        </p:nvSpPr>
        <p:spPr bwMode="auto">
          <a:xfrm>
            <a:off x="7700963" y="3910013"/>
            <a:ext cx="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22223" name="Line 15"/>
          <p:cNvSpPr>
            <a:spLocks noChangeShapeType="1"/>
          </p:cNvSpPr>
          <p:nvPr/>
        </p:nvSpPr>
        <p:spPr bwMode="auto">
          <a:xfrm flipH="1">
            <a:off x="7043738" y="3910013"/>
            <a:ext cx="6715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22224" name="Line 16"/>
          <p:cNvSpPr>
            <a:spLocks noChangeShapeType="1"/>
          </p:cNvSpPr>
          <p:nvPr/>
        </p:nvSpPr>
        <p:spPr bwMode="auto">
          <a:xfrm>
            <a:off x="2395538" y="3910013"/>
            <a:ext cx="228600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22225" name="Line 17"/>
          <p:cNvSpPr>
            <a:spLocks noChangeShapeType="1"/>
          </p:cNvSpPr>
          <p:nvPr/>
        </p:nvSpPr>
        <p:spPr bwMode="auto">
          <a:xfrm>
            <a:off x="2395538" y="5434013"/>
            <a:ext cx="3684587"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02419954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CW3Q03-1"/>
          <p:cNvPicPr>
            <a:picLocks noGrp="1" noChangeAspect="1" noChangeArrowheads="1"/>
          </p:cNvPicPr>
          <p:nvPr>
            <p:ph/>
          </p:nvPr>
        </p:nvPicPr>
        <p:blipFill>
          <a:blip r:embed="rId2">
            <a:extLst>
              <a:ext uri="{28A0092B-C50C-407E-A947-70E740481C1C}">
                <a14:useLocalDpi xmlns:a14="http://schemas.microsoft.com/office/drawing/2010/main" val="0"/>
              </a:ext>
            </a:extLst>
          </a:blip>
          <a:srcRect l="4167" t="5560" r="8333" b="5234"/>
          <a:stretch>
            <a:fillRect/>
          </a:stretch>
        </p:blipFill>
        <p:spPr>
          <a:xfrm>
            <a:off x="0" y="0"/>
            <a:ext cx="9144000" cy="6858000"/>
          </a:xfrm>
          <a:noFill/>
          <a:ln/>
        </p:spPr>
      </p:pic>
      <p:pic>
        <p:nvPicPr>
          <p:cNvPr id="13315" name="Picture 3" descr="uml_logo"/>
          <p:cNvPicPr>
            <a:picLocks noChangeAspect="1" noChangeArrowheads="1"/>
          </p:cNvPicPr>
          <p:nvPr/>
        </p:nvPicPr>
        <p:blipFill>
          <a:blip r:embed="rId3">
            <a:extLst>
              <a:ext uri="{28A0092B-C50C-407E-A947-70E740481C1C}">
                <a14:useLocalDpi xmlns:a14="http://schemas.microsoft.com/office/drawing/2010/main" val="0"/>
              </a:ext>
            </a:extLst>
          </a:blip>
          <a:srcRect l="3877" t="18805" r="27948" b="20210"/>
          <a:stretch>
            <a:fillRect/>
          </a:stretch>
        </p:blipFill>
        <p:spPr bwMode="auto">
          <a:xfrm>
            <a:off x="8510588" y="6281738"/>
            <a:ext cx="493712" cy="406400"/>
          </a:xfrm>
          <a:prstGeom prst="rect">
            <a:avLst/>
          </a:prstGeom>
          <a:noFill/>
          <a:extLst>
            <a:ext uri="{909E8E84-426E-40DD-AFC4-6F175D3DCCD1}">
              <a14:hiddenFill xmlns:a14="http://schemas.microsoft.com/office/drawing/2010/main">
                <a:solidFill>
                  <a:srgbClr val="FFFFFF"/>
                </a:solidFill>
              </a14:hiddenFill>
            </a:ext>
          </a:extLst>
        </p:spPr>
      </p:pic>
      <p:sp>
        <p:nvSpPr>
          <p:cNvPr id="13316" name="Text Box 4"/>
          <p:cNvSpPr txBox="1">
            <a:spLocks noChangeArrowheads="1"/>
          </p:cNvSpPr>
          <p:nvPr/>
        </p:nvSpPr>
        <p:spPr bwMode="auto">
          <a:xfrm>
            <a:off x="5870575" y="6400800"/>
            <a:ext cx="26908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000" i="1">
                <a:solidFill>
                  <a:srgbClr val="000000"/>
                </a:solidFill>
                <a:latin typeface="Verdana" pitchFamily="34" charset="0"/>
              </a:rPr>
              <a:t>Anticipating Technology Trends Group</a:t>
            </a:r>
          </a:p>
        </p:txBody>
      </p:sp>
    </p:spTree>
    <p:extLst>
      <p:ext uri="{BB962C8B-B14F-4D97-AF65-F5344CB8AC3E}">
        <p14:creationId xmlns:p14="http://schemas.microsoft.com/office/powerpoint/2010/main" val="201964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l="3938" t="12502" r="12096" b="19377"/>
          <a:stretch>
            <a:fillRect/>
          </a:stretch>
        </p:blipFill>
        <p:spPr bwMode="auto">
          <a:xfrm>
            <a:off x="3175" y="0"/>
            <a:ext cx="9144000" cy="685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903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June 2004</a:t>
            </a:r>
          </a:p>
        </p:txBody>
      </p:sp>
      <p:sp>
        <p:nvSpPr>
          <p:cNvPr id="22531"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766457A-46C3-43C2-BC8C-95206E0236DB}" type="slidenum">
              <a:rPr lang="en-US">
                <a:solidFill>
                  <a:srgbClr val="000000"/>
                </a:solidFill>
              </a:rPr>
              <a:pPr eaLnBrk="1" hangingPunct="1"/>
              <a:t>12</a:t>
            </a:fld>
            <a:endParaRPr lang="en-US">
              <a:solidFill>
                <a:srgbClr val="000000"/>
              </a:solidFill>
            </a:endParaRPr>
          </a:p>
        </p:txBody>
      </p:sp>
      <p:graphicFrame>
        <p:nvGraphicFramePr>
          <p:cNvPr id="22532" name="Object 2"/>
          <p:cNvGraphicFramePr>
            <a:graphicFrameLocks noChangeAspect="1"/>
          </p:cNvGraphicFramePr>
          <p:nvPr/>
        </p:nvGraphicFramePr>
        <p:xfrm>
          <a:off x="2209800" y="0"/>
          <a:ext cx="4740275" cy="6850063"/>
        </p:xfrm>
        <a:graphic>
          <a:graphicData uri="http://schemas.openxmlformats.org/presentationml/2006/ole">
            <mc:AlternateContent xmlns:mc="http://schemas.openxmlformats.org/markup-compatibility/2006">
              <mc:Choice xmlns:v="urn:schemas-microsoft-com:vml" Requires="v">
                <p:oleObj spid="_x0000_s3082" name="Document" r:id="rId3" imgW="5935762" imgH="8562293" progId="Word.Document.8">
                  <p:embed/>
                </p:oleObj>
              </mc:Choice>
              <mc:Fallback>
                <p:oleObj name="Document" r:id="rId3" imgW="5935762" imgH="856229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0"/>
                        <a:ext cx="4740275" cy="685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94708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8229600" cy="639762"/>
          </a:xfrm>
        </p:spPr>
        <p:txBody>
          <a:bodyPr/>
          <a:lstStyle/>
          <a:p>
            <a:r>
              <a:rPr lang="en-US" sz="3600"/>
              <a:t>Telecom Industry Churn</a:t>
            </a:r>
          </a:p>
        </p:txBody>
      </p:sp>
      <p:graphicFrame>
        <p:nvGraphicFramePr>
          <p:cNvPr id="54275" name="Object 3"/>
          <p:cNvGraphicFramePr>
            <a:graphicFrameLocks noChangeAspect="1"/>
          </p:cNvGraphicFramePr>
          <p:nvPr/>
        </p:nvGraphicFramePr>
        <p:xfrm>
          <a:off x="1295400" y="914400"/>
          <a:ext cx="7162800" cy="5813425"/>
        </p:xfrm>
        <a:graphic>
          <a:graphicData uri="http://schemas.openxmlformats.org/presentationml/2006/ole">
            <mc:AlternateContent xmlns:mc="http://schemas.openxmlformats.org/markup-compatibility/2006">
              <mc:Choice xmlns:v="urn:schemas-microsoft-com:vml" Requires="v">
                <p:oleObj spid="_x0000_s4105" name="Worksheet" r:id="rId3" imgW="6896405" imgH="7734452" progId="Excel.Sheet.8">
                  <p:embed/>
                </p:oleObj>
              </mc:Choice>
              <mc:Fallback>
                <p:oleObj name="Worksheet" r:id="rId3" imgW="6896405" imgH="773445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914400"/>
                        <a:ext cx="7162800" cy="581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52987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938" y="2227263"/>
            <a:ext cx="7243762"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ChangeArrowheads="1"/>
          </p:cNvSpPr>
          <p:nvPr/>
        </p:nvSpPr>
        <p:spPr bwMode="auto">
          <a:xfrm>
            <a:off x="2389188" y="225425"/>
            <a:ext cx="61960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3200" b="1">
                <a:solidFill>
                  <a:srgbClr val="000000"/>
                </a:solidFill>
              </a:rPr>
              <a:t>Anticipating Technology Trends</a:t>
            </a:r>
            <a:endParaRPr lang="en-US" sz="1000" b="1">
              <a:solidFill>
                <a:srgbClr val="000000"/>
              </a:solidFill>
            </a:endParaRPr>
          </a:p>
        </p:txBody>
      </p:sp>
      <p:sp>
        <p:nvSpPr>
          <p:cNvPr id="15364" name="Rectangle 4"/>
          <p:cNvSpPr>
            <a:spLocks noChangeArrowheads="1"/>
          </p:cNvSpPr>
          <p:nvPr/>
        </p:nvSpPr>
        <p:spPr bwMode="auto">
          <a:xfrm>
            <a:off x="2306638" y="730250"/>
            <a:ext cx="6350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b="1">
                <a:solidFill>
                  <a:srgbClr val="000000"/>
                </a:solidFill>
              </a:rPr>
              <a:t>A Proactive Approach to Regional Economic Development</a:t>
            </a:r>
          </a:p>
        </p:txBody>
      </p:sp>
      <p:sp>
        <p:nvSpPr>
          <p:cNvPr id="15365" name="Rectangle 5"/>
          <p:cNvSpPr>
            <a:spLocks noChangeArrowheads="1"/>
          </p:cNvSpPr>
          <p:nvPr/>
        </p:nvSpPr>
        <p:spPr bwMode="auto">
          <a:xfrm>
            <a:off x="1868488" y="1495425"/>
            <a:ext cx="702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b="1">
                <a:solidFill>
                  <a:srgbClr val="000000"/>
                </a:solidFill>
              </a:rPr>
              <a:t>Product Diversification of the Cascade “Family of Companies”</a:t>
            </a:r>
            <a:r>
              <a:rPr lang="en-US">
                <a:solidFill>
                  <a:srgbClr val="000000"/>
                </a:solidFill>
              </a:rPr>
              <a:t> </a:t>
            </a:r>
          </a:p>
        </p:txBody>
      </p:sp>
    </p:spTree>
    <p:extLst>
      <p:ext uri="{BB962C8B-B14F-4D97-AF65-F5344CB8AC3E}">
        <p14:creationId xmlns:p14="http://schemas.microsoft.com/office/powerpoint/2010/main" val="809553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Lowell Area Companies:</a:t>
            </a:r>
            <a:br>
              <a:rPr lang="en-US"/>
            </a:br>
            <a:r>
              <a:rPr lang="en-US" sz="3200"/>
              <a:t>Foreign Investment</a:t>
            </a:r>
          </a:p>
        </p:txBody>
      </p:sp>
      <p:graphicFrame>
        <p:nvGraphicFramePr>
          <p:cNvPr id="16387" name="Object 3"/>
          <p:cNvGraphicFramePr>
            <a:graphicFrameLocks noChangeAspect="1"/>
          </p:cNvGraphicFramePr>
          <p:nvPr/>
        </p:nvGraphicFramePr>
        <p:xfrm>
          <a:off x="1806575" y="2038350"/>
          <a:ext cx="6911975" cy="3124200"/>
        </p:xfrm>
        <a:graphic>
          <a:graphicData uri="http://schemas.openxmlformats.org/presentationml/2006/ole">
            <mc:AlternateContent xmlns:mc="http://schemas.openxmlformats.org/markup-compatibility/2006">
              <mc:Choice xmlns:v="urn:schemas-microsoft-com:vml" Requires="v">
                <p:oleObj spid="_x0000_s5131" name="Worksheet" r:id="rId4" imgW="7572756" imgH="3772205" progId="Excel.Sheet.8">
                  <p:embed/>
                </p:oleObj>
              </mc:Choice>
              <mc:Fallback>
                <p:oleObj name="Worksheet" r:id="rId4" imgW="7572756" imgH="377220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575" y="2038350"/>
                        <a:ext cx="69119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17712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MED Companies in MA </a:t>
            </a:r>
            <a:r>
              <a:rPr lang="en-US" sz="2400"/>
              <a:t>(4thQ04)</a:t>
            </a:r>
          </a:p>
        </p:txBody>
      </p:sp>
      <p:sp>
        <p:nvSpPr>
          <p:cNvPr id="63491" name="Rectangle 3"/>
          <p:cNvSpPr>
            <a:spLocks noGrp="1" noChangeArrowheads="1"/>
          </p:cNvSpPr>
          <p:nvPr>
            <p:ph type="body" idx="1"/>
          </p:nvPr>
        </p:nvSpPr>
        <p:spPr/>
        <p:txBody>
          <a:bodyPr/>
          <a:lstStyle/>
          <a:p>
            <a:pPr>
              <a:lnSpc>
                <a:spcPct val="90000"/>
              </a:lnSpc>
            </a:pPr>
            <a:r>
              <a:rPr lang="en-US" sz="2800"/>
              <a:t>282 operating units</a:t>
            </a:r>
          </a:p>
          <a:p>
            <a:pPr>
              <a:lnSpc>
                <a:spcPct val="90000"/>
              </a:lnSpc>
            </a:pPr>
            <a:r>
              <a:rPr lang="en-US" sz="2800"/>
              <a:t>177 MED industry code (captured by SIC)</a:t>
            </a:r>
          </a:p>
          <a:p>
            <a:pPr>
              <a:lnSpc>
                <a:spcPct val="90000"/>
              </a:lnSpc>
            </a:pPr>
            <a:r>
              <a:rPr lang="en-US" sz="2800"/>
              <a:t>105 non-MED industry code; MED product</a:t>
            </a:r>
          </a:p>
          <a:p>
            <a:pPr>
              <a:lnSpc>
                <a:spcPct val="90000"/>
              </a:lnSpc>
            </a:pPr>
            <a:r>
              <a:rPr lang="en-US" sz="2800"/>
              <a:t>63 with &gt; 200 EEs (32 are MED cos.)</a:t>
            </a:r>
          </a:p>
          <a:p>
            <a:pPr>
              <a:lnSpc>
                <a:spcPct val="90000"/>
              </a:lnSpc>
            </a:pPr>
            <a:r>
              <a:rPr lang="en-US" sz="2800"/>
              <a:t>17   pre-1950s</a:t>
            </a:r>
          </a:p>
          <a:p>
            <a:pPr>
              <a:lnSpc>
                <a:spcPct val="90000"/>
              </a:lnSpc>
            </a:pPr>
            <a:r>
              <a:rPr lang="en-US" sz="2800"/>
              <a:t>28  1960s and 1970s</a:t>
            </a:r>
          </a:p>
          <a:p>
            <a:pPr>
              <a:lnSpc>
                <a:spcPct val="90000"/>
              </a:lnSpc>
            </a:pPr>
            <a:r>
              <a:rPr lang="en-US" sz="2800"/>
              <a:t>64  1980s </a:t>
            </a:r>
          </a:p>
          <a:p>
            <a:pPr>
              <a:lnSpc>
                <a:spcPct val="90000"/>
              </a:lnSpc>
            </a:pPr>
            <a:r>
              <a:rPr lang="en-US" sz="2800"/>
              <a:t>50  1990s</a:t>
            </a:r>
          </a:p>
          <a:p>
            <a:pPr>
              <a:lnSpc>
                <a:spcPct val="90000"/>
              </a:lnSpc>
            </a:pPr>
            <a:r>
              <a:rPr lang="en-US" sz="2800"/>
              <a:t>12   2000s</a:t>
            </a:r>
          </a:p>
        </p:txBody>
      </p:sp>
    </p:spTree>
    <p:extLst>
      <p:ext uri="{BB962C8B-B14F-4D97-AF65-F5344CB8AC3E}">
        <p14:creationId xmlns:p14="http://schemas.microsoft.com/office/powerpoint/2010/main" val="2352512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4000"/>
              <a:t>Enterprise Location Quotients: MED</a:t>
            </a:r>
          </a:p>
        </p:txBody>
      </p:sp>
      <p:sp>
        <p:nvSpPr>
          <p:cNvPr id="64515" name="Rectangle 3"/>
          <p:cNvSpPr>
            <a:spLocks noGrp="1" noChangeArrowheads="1"/>
          </p:cNvSpPr>
          <p:nvPr>
            <p:ph type="body" idx="1"/>
          </p:nvPr>
        </p:nvSpPr>
        <p:spPr/>
        <p:txBody>
          <a:bodyPr/>
          <a:lstStyle/>
          <a:p>
            <a:pPr>
              <a:buFontTx/>
              <a:buNone/>
            </a:pPr>
            <a:endParaRPr lang="en-US"/>
          </a:p>
        </p:txBody>
      </p:sp>
      <p:graphicFrame>
        <p:nvGraphicFramePr>
          <p:cNvPr id="64516" name="Group 4"/>
          <p:cNvGraphicFramePr>
            <a:graphicFrameLocks noGrp="1"/>
          </p:cNvGraphicFramePr>
          <p:nvPr/>
        </p:nvGraphicFramePr>
        <p:xfrm>
          <a:off x="2057400" y="1905000"/>
          <a:ext cx="5043488" cy="3305177"/>
        </p:xfrm>
        <a:graphic>
          <a:graphicData uri="http://schemas.openxmlformats.org/drawingml/2006/table">
            <a:tbl>
              <a:tblPr/>
              <a:tblGrid>
                <a:gridCol w="1592263">
                  <a:extLst>
                    <a:ext uri="{9D8B030D-6E8A-4147-A177-3AD203B41FA5}">
                      <a16:colId xmlns:a16="http://schemas.microsoft.com/office/drawing/2014/main" val="20000"/>
                    </a:ext>
                  </a:extLst>
                </a:gridCol>
                <a:gridCol w="214312">
                  <a:extLst>
                    <a:ext uri="{9D8B030D-6E8A-4147-A177-3AD203B41FA5}">
                      <a16:colId xmlns:a16="http://schemas.microsoft.com/office/drawing/2014/main" val="20001"/>
                    </a:ext>
                  </a:extLst>
                </a:gridCol>
                <a:gridCol w="214313">
                  <a:extLst>
                    <a:ext uri="{9D8B030D-6E8A-4147-A177-3AD203B41FA5}">
                      <a16:colId xmlns:a16="http://schemas.microsoft.com/office/drawing/2014/main" val="20002"/>
                    </a:ext>
                  </a:extLst>
                </a:gridCol>
                <a:gridCol w="876300">
                  <a:extLst>
                    <a:ext uri="{9D8B030D-6E8A-4147-A177-3AD203B41FA5}">
                      <a16:colId xmlns:a16="http://schemas.microsoft.com/office/drawing/2014/main" val="20003"/>
                    </a:ext>
                  </a:extLst>
                </a:gridCol>
                <a:gridCol w="715962">
                  <a:extLst>
                    <a:ext uri="{9D8B030D-6E8A-4147-A177-3AD203B41FA5}">
                      <a16:colId xmlns:a16="http://schemas.microsoft.com/office/drawing/2014/main" val="20004"/>
                    </a:ext>
                  </a:extLst>
                </a:gridCol>
                <a:gridCol w="714375">
                  <a:extLst>
                    <a:ext uri="{9D8B030D-6E8A-4147-A177-3AD203B41FA5}">
                      <a16:colId xmlns:a16="http://schemas.microsoft.com/office/drawing/2014/main" val="20005"/>
                    </a:ext>
                  </a:extLst>
                </a:gridCol>
                <a:gridCol w="715963">
                  <a:extLst>
                    <a:ext uri="{9D8B030D-6E8A-4147-A177-3AD203B41FA5}">
                      <a16:colId xmlns:a16="http://schemas.microsoft.com/office/drawing/2014/main" val="20006"/>
                    </a:ext>
                  </a:extLst>
                </a:gridCol>
              </a:tblGrid>
              <a:tr h="611188">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FF00"/>
                        </a:solidFill>
                        <a:effectLst/>
                        <a:latin typeface="Arial" pitchFamily="34" charset="0"/>
                      </a:endParaRPr>
                    </a:p>
                  </a:txBody>
                  <a:tcPr anchor="b" horzOverflow="overflow">
                    <a:lnL cap="flat">
                      <a:noFill/>
                    </a:lnL>
                    <a:lnR>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FFFF00"/>
                        </a:solidFill>
                        <a:effectLst/>
                        <a:latin typeface="Arial" pitchFamily="34"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FFFF00"/>
                        </a:solidFill>
                        <a:effectLst/>
                        <a:latin typeface="Arial" pitchFamily="34"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FFFF00"/>
                        </a:solidFill>
                        <a:effectLst/>
                        <a:latin typeface="Arial" pitchFamily="34" charset="0"/>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FF00"/>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00"/>
                          </a:solidFill>
                          <a:effectLst/>
                          <a:latin typeface="Arial" pitchFamily="34" charset="0"/>
                          <a:cs typeface="Arial" pitchFamily="34" charset="0"/>
                        </a:rPr>
                        <a:t>CA</a:t>
                      </a: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00"/>
                          </a:solidFill>
                          <a:effectLst/>
                          <a:latin typeface="Arial" pitchFamily="34" charset="0"/>
                          <a:cs typeface="Arial" pitchFamily="34" charset="0"/>
                        </a:rPr>
                        <a:t>MN</a:t>
                      </a: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00"/>
                          </a:solidFill>
                          <a:effectLst/>
                          <a:latin typeface="Arial" pitchFamily="34" charset="0"/>
                          <a:cs typeface="Arial" pitchFamily="34" charset="0"/>
                        </a:rPr>
                        <a:t>MA</a:t>
                      </a: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00"/>
                          </a:solidFill>
                          <a:effectLst/>
                          <a:latin typeface="Arial" pitchFamily="34" charset="0"/>
                          <a:cs typeface="Arial" pitchFamily="34" charset="0"/>
                        </a:rPr>
                        <a:t>NJ</a:t>
                      </a: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381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00"/>
                          </a:solidFill>
                          <a:effectLst/>
                          <a:latin typeface="Arial" pitchFamily="34" charset="0"/>
                          <a:cs typeface="Arial" pitchFamily="34" charset="0"/>
                        </a:rPr>
                        <a:t>1990</a:t>
                      </a:r>
                      <a:endParaRPr kumimoji="0" lang="en-US" sz="2400" b="0" i="0" u="none" strike="noStrike" cap="none" normalizeH="0" baseline="0">
                        <a:ln>
                          <a:noFill/>
                        </a:ln>
                        <a:solidFill>
                          <a:srgbClr val="FFFF00"/>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00"/>
                          </a:solidFill>
                          <a:effectLst/>
                          <a:latin typeface="Arial" pitchFamily="34" charset="0"/>
                          <a:cs typeface="Arial" pitchFamily="34" charset="0"/>
                        </a:rPr>
                        <a:t>1.2</a:t>
                      </a: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00"/>
                          </a:solidFill>
                          <a:effectLst/>
                          <a:latin typeface="Arial" pitchFamily="34" charset="0"/>
                          <a:cs typeface="Arial" pitchFamily="34" charset="0"/>
                        </a:rPr>
                        <a:t>3.4</a:t>
                      </a: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00"/>
                          </a:solidFill>
                          <a:effectLst/>
                          <a:latin typeface="Arial" pitchFamily="34" charset="0"/>
                          <a:cs typeface="Arial" pitchFamily="34" charset="0"/>
                        </a:rPr>
                        <a:t>3.5</a:t>
                      </a: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00"/>
                          </a:solidFill>
                          <a:effectLst/>
                          <a:latin typeface="Arial" pitchFamily="34" charset="0"/>
                          <a:cs typeface="Arial" pitchFamily="34" charset="0"/>
                        </a:rPr>
                        <a:t>2.6</a:t>
                      </a: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381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00"/>
                          </a:solidFill>
                          <a:effectLst/>
                          <a:latin typeface="Arial" pitchFamily="34" charset="0"/>
                          <a:cs typeface="Arial" pitchFamily="34" charset="0"/>
                        </a:rPr>
                        <a:t>1995</a:t>
                      </a:r>
                      <a:endParaRPr kumimoji="0" lang="en-US" sz="2400" b="0" i="0" u="none" strike="noStrike" cap="none" normalizeH="0" baseline="0">
                        <a:ln>
                          <a:noFill/>
                        </a:ln>
                        <a:solidFill>
                          <a:srgbClr val="FFFF00"/>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00"/>
                          </a:solidFill>
                          <a:effectLst/>
                          <a:latin typeface="Arial" pitchFamily="34" charset="0"/>
                          <a:cs typeface="Arial" pitchFamily="34" charset="0"/>
                        </a:rPr>
                        <a:t>1.3</a:t>
                      </a: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00"/>
                          </a:solidFill>
                          <a:effectLst/>
                          <a:latin typeface="Arial" pitchFamily="34" charset="0"/>
                          <a:cs typeface="Arial" pitchFamily="34" charset="0"/>
                        </a:rPr>
                        <a:t>2.9</a:t>
                      </a: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00"/>
                          </a:solidFill>
                          <a:effectLst/>
                          <a:latin typeface="Arial" pitchFamily="34" charset="0"/>
                          <a:cs typeface="Arial" pitchFamily="34" charset="0"/>
                        </a:rPr>
                        <a:t>3.5</a:t>
                      </a: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00"/>
                          </a:solidFill>
                          <a:effectLst/>
                          <a:latin typeface="Arial" pitchFamily="34" charset="0"/>
                          <a:cs typeface="Arial" pitchFamily="34" charset="0"/>
                        </a:rPr>
                        <a:t>2.2</a:t>
                      </a: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397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00"/>
                          </a:solidFill>
                          <a:effectLst/>
                          <a:latin typeface="Arial" pitchFamily="34" charset="0"/>
                          <a:cs typeface="Arial" pitchFamily="34" charset="0"/>
                        </a:rPr>
                        <a:t>2000</a:t>
                      </a:r>
                      <a:endParaRPr kumimoji="0" lang="en-US" sz="2400" b="0" i="0" u="none" strike="noStrike" cap="none" normalizeH="0" baseline="0">
                        <a:ln>
                          <a:noFill/>
                        </a:ln>
                        <a:solidFill>
                          <a:srgbClr val="FFFF00"/>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00"/>
                          </a:solidFill>
                          <a:effectLst/>
                          <a:latin typeface="Arial" pitchFamily="34" charset="0"/>
                          <a:cs typeface="Arial" pitchFamily="34" charset="0"/>
                        </a:rPr>
                        <a:t>1.6</a:t>
                      </a: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00"/>
                          </a:solidFill>
                          <a:effectLst/>
                          <a:latin typeface="Arial" pitchFamily="34" charset="0"/>
                          <a:cs typeface="Arial" pitchFamily="34" charset="0"/>
                        </a:rPr>
                        <a:t>3</a:t>
                      </a: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00"/>
                          </a:solidFill>
                          <a:effectLst/>
                          <a:latin typeface="Arial" pitchFamily="34" charset="0"/>
                          <a:cs typeface="Arial" pitchFamily="34" charset="0"/>
                        </a:rPr>
                        <a:t>4.2</a:t>
                      </a: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00"/>
                          </a:solidFill>
                          <a:effectLst/>
                          <a:latin typeface="Arial" pitchFamily="34" charset="0"/>
                          <a:cs typeface="Arial" pitchFamily="34" charset="0"/>
                        </a:rPr>
                        <a:t>2.1</a:t>
                      </a: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381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00"/>
                          </a:solidFill>
                          <a:effectLst/>
                          <a:latin typeface="Arial" pitchFamily="34" charset="0"/>
                          <a:cs typeface="Arial" pitchFamily="34" charset="0"/>
                        </a:rPr>
                        <a:t>2003</a:t>
                      </a:r>
                      <a:endParaRPr kumimoji="0" lang="en-US" sz="2400" b="0" i="0" u="none" strike="noStrike" cap="none" normalizeH="0" baseline="0">
                        <a:ln>
                          <a:noFill/>
                        </a:ln>
                        <a:solidFill>
                          <a:srgbClr val="FFFF00"/>
                        </a:solidFill>
                        <a:effectLst/>
                        <a:latin typeface="Arial" pitchFamily="34"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00"/>
                          </a:solidFill>
                          <a:effectLst/>
                          <a:latin typeface="Arial" pitchFamily="34" charset="0"/>
                          <a:cs typeface="Arial" pitchFamily="34" charset="0"/>
                        </a:rPr>
                        <a:t>1.6</a:t>
                      </a: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00"/>
                          </a:solidFill>
                          <a:effectLst/>
                          <a:latin typeface="Arial" pitchFamily="34" charset="0"/>
                          <a:cs typeface="Arial" pitchFamily="34" charset="0"/>
                        </a:rPr>
                        <a:t>3</a:t>
                      </a: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00"/>
                          </a:solidFill>
                          <a:effectLst/>
                          <a:latin typeface="Arial" pitchFamily="34" charset="0"/>
                          <a:cs typeface="Arial" pitchFamily="34" charset="0"/>
                        </a:rPr>
                        <a:t>4.2</a:t>
                      </a: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00"/>
                          </a:solidFill>
                          <a:effectLst/>
                          <a:latin typeface="Arial" pitchFamily="34" charset="0"/>
                          <a:cs typeface="Arial" pitchFamily="34" charset="0"/>
                        </a:rPr>
                        <a:t>2</a:t>
                      </a:r>
                      <a:endParaRPr kumimoji="0" lang="en-US" sz="2400" b="0" i="0" u="none" strike="noStrike" cap="none" normalizeH="0" baseline="0">
                        <a:ln>
                          <a:noFill/>
                        </a:ln>
                        <a:solidFill>
                          <a:srgbClr val="FFFF00"/>
                        </a:solidFill>
                        <a:effectLst/>
                        <a:latin typeface="Arial" pitchFamily="34"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52789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838200"/>
            <a:ext cx="6934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774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4000"/>
              <a:t>Building an Industry: </a:t>
            </a:r>
            <a:r>
              <a:rPr lang="en-US" sz="2800"/>
              <a:t>Entrepreneurial Firms and Regional Technology Development</a:t>
            </a:r>
            <a:r>
              <a:rPr lang="en-US" sz="4000"/>
              <a:t> </a:t>
            </a:r>
            <a:br>
              <a:rPr lang="en-US" sz="4000"/>
            </a:br>
            <a:endParaRPr lang="en-US" sz="2400"/>
          </a:p>
        </p:txBody>
      </p:sp>
      <p:sp>
        <p:nvSpPr>
          <p:cNvPr id="66563" name="Rectangle 3"/>
          <p:cNvSpPr>
            <a:spLocks noGrp="1" noChangeArrowheads="1"/>
          </p:cNvSpPr>
          <p:nvPr>
            <p:ph type="body" idx="1"/>
          </p:nvPr>
        </p:nvSpPr>
        <p:spPr/>
        <p:txBody>
          <a:bodyPr/>
          <a:lstStyle/>
          <a:p>
            <a:pPr>
              <a:lnSpc>
                <a:spcPct val="90000"/>
              </a:lnSpc>
            </a:pPr>
            <a:r>
              <a:rPr lang="en-US" b="1"/>
              <a:t>Fast Growing Big Companies (1000+ee’s)</a:t>
            </a:r>
          </a:p>
          <a:p>
            <a:pPr>
              <a:lnSpc>
                <a:spcPct val="90000"/>
              </a:lnSpc>
            </a:pPr>
            <a:r>
              <a:rPr lang="en-US" b="1"/>
              <a:t>Fast Growing, Mid-size Independents (200+ees)</a:t>
            </a:r>
          </a:p>
          <a:p>
            <a:pPr>
              <a:lnSpc>
                <a:spcPct val="90000"/>
              </a:lnSpc>
            </a:pPr>
            <a:r>
              <a:rPr lang="en-US" b="1"/>
              <a:t>Fast Growing, Big MED Acquisitions </a:t>
            </a:r>
          </a:p>
          <a:p>
            <a:pPr>
              <a:lnSpc>
                <a:spcPct val="90000"/>
              </a:lnSpc>
            </a:pPr>
            <a:r>
              <a:rPr lang="en-US" b="1"/>
              <a:t>Fast Growing, non-MED Cos (200+ees). </a:t>
            </a:r>
          </a:p>
          <a:p>
            <a:pPr>
              <a:lnSpc>
                <a:spcPct val="90000"/>
              </a:lnSpc>
            </a:pPr>
            <a:r>
              <a:rPr lang="en-US" b="1"/>
              <a:t>Foreign Headquartered Operating Units</a:t>
            </a:r>
            <a:endParaRPr lang="en-US"/>
          </a:p>
          <a:p>
            <a:pPr>
              <a:lnSpc>
                <a:spcPct val="90000"/>
              </a:lnSpc>
            </a:pPr>
            <a:r>
              <a:rPr lang="en-US" b="1"/>
              <a:t>Recent Entrants: Large Contract Manufacturing/Services Companies</a:t>
            </a:r>
          </a:p>
        </p:txBody>
      </p:sp>
    </p:spTree>
    <p:extLst>
      <p:ext uri="{BB962C8B-B14F-4D97-AF65-F5344CB8AC3E}">
        <p14:creationId xmlns:p14="http://schemas.microsoft.com/office/powerpoint/2010/main" val="511352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2743200" y="27432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latin typeface="Times New Roman" pitchFamily="18" charset="0"/>
            </a:endParaRPr>
          </a:p>
        </p:txBody>
      </p:sp>
      <p:graphicFrame>
        <p:nvGraphicFramePr>
          <p:cNvPr id="223235" name="Object 3"/>
          <p:cNvGraphicFramePr>
            <a:graphicFrameLocks noChangeAspect="1"/>
          </p:cNvGraphicFramePr>
          <p:nvPr/>
        </p:nvGraphicFramePr>
        <p:xfrm>
          <a:off x="53975" y="914400"/>
          <a:ext cx="8789988" cy="4872038"/>
        </p:xfrm>
        <a:graphic>
          <a:graphicData uri="http://schemas.openxmlformats.org/presentationml/2006/ole">
            <mc:AlternateContent xmlns:mc="http://schemas.openxmlformats.org/markup-compatibility/2006">
              <mc:Choice xmlns:v="urn:schemas-microsoft-com:vml" Requires="v">
                <p:oleObj spid="_x0000_s2058" name="Document" r:id="rId5" imgW="9095227" imgH="5045861" progId="Word.Document.8">
                  <p:embed/>
                </p:oleObj>
              </mc:Choice>
              <mc:Fallback>
                <p:oleObj name="Document" r:id="rId5" imgW="9095227" imgH="5045861"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914400"/>
                        <a:ext cx="8789988" cy="4872038"/>
                      </a:xfrm>
                      <a:prstGeom prst="rect">
                        <a:avLst/>
                      </a:prstGeom>
                      <a:solidFill>
                        <a:srgbClr val="99CCFF">
                          <a:alpha val="69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2314463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z="4000" b="1"/>
              <a:t>Fast Growing, Big Medical Device Companies: Employment</a:t>
            </a:r>
            <a:r>
              <a:rPr lang="en-US" sz="4000"/>
              <a:t> </a:t>
            </a:r>
          </a:p>
        </p:txBody>
      </p:sp>
      <p:sp>
        <p:nvSpPr>
          <p:cNvPr id="119811" name="Rectangle 3"/>
          <p:cNvSpPr>
            <a:spLocks noGrp="1" noChangeArrowheads="1"/>
          </p:cNvSpPr>
          <p:nvPr>
            <p:ph type="body" idx="1"/>
          </p:nvPr>
        </p:nvSpPr>
        <p:spPr/>
        <p:txBody>
          <a:bodyPr/>
          <a:lstStyle/>
          <a:p>
            <a:endParaRPr lang="en-US"/>
          </a:p>
        </p:txBody>
      </p:sp>
      <p:graphicFrame>
        <p:nvGraphicFramePr>
          <p:cNvPr id="119812" name="Object 4"/>
          <p:cNvGraphicFramePr>
            <a:graphicFrameLocks noChangeAspect="1"/>
          </p:cNvGraphicFramePr>
          <p:nvPr/>
        </p:nvGraphicFramePr>
        <p:xfrm>
          <a:off x="304800" y="1600200"/>
          <a:ext cx="8839200" cy="4953000"/>
        </p:xfrm>
        <a:graphic>
          <a:graphicData uri="http://schemas.openxmlformats.org/presentationml/2006/ole">
            <mc:AlternateContent xmlns:mc="http://schemas.openxmlformats.org/markup-compatibility/2006">
              <mc:Choice xmlns:v="urn:schemas-microsoft-com:vml" Requires="v">
                <p:oleObj spid="_x0000_s8198" name="Document" r:id="rId3" imgW="7376821" imgH="1815753" progId="Word.Document.8">
                  <p:embed/>
                </p:oleObj>
              </mc:Choice>
              <mc:Fallback>
                <p:oleObj name="Document" r:id="rId3" imgW="7376821" imgH="181575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00200"/>
                        <a:ext cx="8839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94989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0"/>
            <a:ext cx="8229600" cy="381000"/>
          </a:xfrm>
        </p:spPr>
        <p:txBody>
          <a:bodyPr/>
          <a:lstStyle/>
          <a:p>
            <a:r>
              <a:rPr lang="en-US" sz="2400" b="1"/>
              <a:t>Fast-growing, medium-size medical device companies</a:t>
            </a:r>
            <a:r>
              <a:rPr lang="en-US" sz="4000"/>
              <a:t> </a:t>
            </a:r>
          </a:p>
        </p:txBody>
      </p:sp>
      <p:sp>
        <p:nvSpPr>
          <p:cNvPr id="125955" name="Rectangle 3"/>
          <p:cNvSpPr>
            <a:spLocks noGrp="1" noChangeArrowheads="1"/>
          </p:cNvSpPr>
          <p:nvPr>
            <p:ph type="body" idx="1"/>
          </p:nvPr>
        </p:nvSpPr>
        <p:spPr/>
        <p:txBody>
          <a:bodyPr/>
          <a:lstStyle/>
          <a:p>
            <a:endParaRPr lang="en-US"/>
          </a:p>
        </p:txBody>
      </p:sp>
      <p:graphicFrame>
        <p:nvGraphicFramePr>
          <p:cNvPr id="125956" name="Object 4"/>
          <p:cNvGraphicFramePr>
            <a:graphicFrameLocks noChangeAspect="1"/>
          </p:cNvGraphicFramePr>
          <p:nvPr/>
        </p:nvGraphicFramePr>
        <p:xfrm>
          <a:off x="0" y="533400"/>
          <a:ext cx="9144000" cy="6324600"/>
        </p:xfrm>
        <a:graphic>
          <a:graphicData uri="http://schemas.openxmlformats.org/presentationml/2006/ole">
            <mc:AlternateContent xmlns:mc="http://schemas.openxmlformats.org/markup-compatibility/2006">
              <mc:Choice xmlns:v="urn:schemas-microsoft-com:vml" Requires="v">
                <p:oleObj spid="_x0000_s9222" name="Document" r:id="rId3" imgW="5647839" imgH="4024530" progId="Word.Document.8">
                  <p:embed/>
                </p:oleObj>
              </mc:Choice>
              <mc:Fallback>
                <p:oleObj name="Document" r:id="rId3" imgW="5647839" imgH="402453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
                        <a:ext cx="91440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48612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z="2000" b="1"/>
              <a:t>Fast Growing, Non-MED Companies with Medical Products </a:t>
            </a:r>
          </a:p>
        </p:txBody>
      </p:sp>
      <p:sp>
        <p:nvSpPr>
          <p:cNvPr id="124931" name="Rectangle 3"/>
          <p:cNvSpPr>
            <a:spLocks noGrp="1" noChangeArrowheads="1"/>
          </p:cNvSpPr>
          <p:nvPr>
            <p:ph type="body" idx="1"/>
          </p:nvPr>
        </p:nvSpPr>
        <p:spPr/>
        <p:txBody>
          <a:bodyPr/>
          <a:lstStyle/>
          <a:p>
            <a:endParaRPr lang="en-US"/>
          </a:p>
        </p:txBody>
      </p:sp>
      <p:graphicFrame>
        <p:nvGraphicFramePr>
          <p:cNvPr id="124932" name="Object 4"/>
          <p:cNvGraphicFramePr>
            <a:graphicFrameLocks noChangeAspect="1"/>
          </p:cNvGraphicFramePr>
          <p:nvPr/>
        </p:nvGraphicFramePr>
        <p:xfrm>
          <a:off x="533400" y="1371600"/>
          <a:ext cx="8610600" cy="4953000"/>
        </p:xfrm>
        <a:graphic>
          <a:graphicData uri="http://schemas.openxmlformats.org/presentationml/2006/ole">
            <mc:AlternateContent xmlns:mc="http://schemas.openxmlformats.org/markup-compatibility/2006">
              <mc:Choice xmlns:v="urn:schemas-microsoft-com:vml" Requires="v">
                <p:oleObj spid="_x0000_s10246" name="Document" r:id="rId3" imgW="5647839" imgH="2270681" progId="Word.Document.8">
                  <p:embed/>
                </p:oleObj>
              </mc:Choice>
              <mc:Fallback>
                <p:oleObj name="Document" r:id="rId3" imgW="5647839" imgH="227068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1600"/>
                        <a:ext cx="8610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17032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0"/>
            <a:ext cx="8229600" cy="533400"/>
          </a:xfrm>
        </p:spPr>
        <p:txBody>
          <a:bodyPr/>
          <a:lstStyle/>
          <a:p>
            <a:r>
              <a:rPr lang="en-US" sz="2400" b="1"/>
              <a:t>Foreign headquartered MED companies located in MA</a:t>
            </a:r>
          </a:p>
        </p:txBody>
      </p:sp>
      <p:sp>
        <p:nvSpPr>
          <p:cNvPr id="128003" name="Rectangle 3"/>
          <p:cNvSpPr>
            <a:spLocks noGrp="1" noChangeArrowheads="1"/>
          </p:cNvSpPr>
          <p:nvPr>
            <p:ph type="body" idx="1"/>
          </p:nvPr>
        </p:nvSpPr>
        <p:spPr>
          <a:xfrm>
            <a:off x="0" y="0"/>
            <a:ext cx="9144000" cy="6858000"/>
          </a:xfrm>
        </p:spPr>
        <p:txBody>
          <a:bodyPr/>
          <a:lstStyle/>
          <a:p>
            <a:endParaRPr lang="en-US"/>
          </a:p>
        </p:txBody>
      </p:sp>
      <p:graphicFrame>
        <p:nvGraphicFramePr>
          <p:cNvPr id="128004" name="Object 4"/>
          <p:cNvGraphicFramePr>
            <a:graphicFrameLocks noChangeAspect="1"/>
          </p:cNvGraphicFramePr>
          <p:nvPr/>
        </p:nvGraphicFramePr>
        <p:xfrm>
          <a:off x="228600" y="685800"/>
          <a:ext cx="8915400" cy="6172200"/>
        </p:xfrm>
        <a:graphic>
          <a:graphicData uri="http://schemas.openxmlformats.org/presentationml/2006/ole">
            <mc:AlternateContent xmlns:mc="http://schemas.openxmlformats.org/markup-compatibility/2006">
              <mc:Choice xmlns:v="urn:schemas-microsoft-com:vml" Requires="v">
                <p:oleObj spid="_x0000_s11270" name="Document" r:id="rId3" imgW="5635226" imgH="4700803" progId="Word.Document.8">
                  <p:embed/>
                </p:oleObj>
              </mc:Choice>
              <mc:Fallback>
                <p:oleObj name="Document" r:id="rId3" imgW="5635226" imgH="470080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85800"/>
                        <a:ext cx="8915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73762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38100" y="793750"/>
          <a:ext cx="9001125" cy="5240338"/>
        </p:xfrm>
        <a:graphic>
          <a:graphicData uri="http://schemas.openxmlformats.org/presentationml/2006/ole">
            <mc:AlternateContent xmlns:mc="http://schemas.openxmlformats.org/markup-compatibility/2006">
              <mc:Choice xmlns:v="urn:schemas-microsoft-com:vml" Requires="v">
                <p:oleObj spid="_x0000_s6153" name="Document" r:id="rId3" imgW="9070365" imgH="5285401" progId="Word.Document.8">
                  <p:embed/>
                </p:oleObj>
              </mc:Choice>
              <mc:Fallback>
                <p:oleObj name="Document" r:id="rId3" imgW="9070365" imgH="528540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793750"/>
                        <a:ext cx="9001125" cy="524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64387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352425" y="757238"/>
          <a:ext cx="8386763" cy="5313362"/>
        </p:xfrm>
        <a:graphic>
          <a:graphicData uri="http://schemas.openxmlformats.org/presentationml/2006/ole">
            <mc:AlternateContent xmlns:mc="http://schemas.openxmlformats.org/markup-compatibility/2006">
              <mc:Choice xmlns:v="urn:schemas-microsoft-com:vml" Requires="v">
                <p:oleObj spid="_x0000_s7178" name="Document" r:id="rId4" imgW="8456018" imgH="5365849" progId="Word.Document.8">
                  <p:embed/>
                </p:oleObj>
              </mc:Choice>
              <mc:Fallback>
                <p:oleObj name="Document" r:id="rId4" imgW="8456018" imgH="536584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 y="757238"/>
                        <a:ext cx="8386763" cy="5313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87004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a:t>MA: New Sector Creation </a:t>
            </a:r>
            <a:r>
              <a:rPr lang="en-US" sz="2000"/>
              <a:t>(distinctive dynamic regional capability)</a:t>
            </a:r>
            <a:br>
              <a:rPr lang="en-US" sz="4000"/>
            </a:br>
            <a:endParaRPr lang="en-US" sz="4000"/>
          </a:p>
        </p:txBody>
      </p:sp>
      <p:sp>
        <p:nvSpPr>
          <p:cNvPr id="59395" name="Rectangle 3"/>
          <p:cNvSpPr>
            <a:spLocks noGrp="1" noChangeArrowheads="1"/>
          </p:cNvSpPr>
          <p:nvPr>
            <p:ph type="body" idx="1"/>
          </p:nvPr>
        </p:nvSpPr>
        <p:spPr>
          <a:xfrm>
            <a:off x="457200" y="1600200"/>
            <a:ext cx="8229600" cy="5257800"/>
          </a:xfrm>
        </p:spPr>
        <p:txBody>
          <a:bodyPr/>
          <a:lstStyle/>
          <a:p>
            <a:pPr>
              <a:lnSpc>
                <a:spcPct val="90000"/>
              </a:lnSpc>
            </a:pPr>
            <a:r>
              <a:rPr lang="en-US" sz="2800"/>
              <a:t>Minicomputers</a:t>
            </a:r>
          </a:p>
          <a:p>
            <a:pPr>
              <a:lnSpc>
                <a:spcPct val="90000"/>
              </a:lnSpc>
            </a:pPr>
            <a:r>
              <a:rPr lang="en-US" sz="2800"/>
              <a:t>Data Storage Systems (‘file cabinets of IT)</a:t>
            </a:r>
          </a:p>
          <a:p>
            <a:pPr>
              <a:lnSpc>
                <a:spcPct val="90000"/>
              </a:lnSpc>
            </a:pPr>
            <a:r>
              <a:rPr lang="en-US" sz="2800"/>
              <a:t>Medical devices (US output grew 9 times in 25 years to 2004; regionally specialized)</a:t>
            </a:r>
          </a:p>
          <a:p>
            <a:pPr>
              <a:lnSpc>
                <a:spcPct val="90000"/>
              </a:lnSpc>
            </a:pPr>
            <a:r>
              <a:rPr lang="en-US" sz="2800"/>
              <a:t>Network Switching Equipment</a:t>
            </a:r>
          </a:p>
          <a:p>
            <a:pPr>
              <a:lnSpc>
                <a:spcPct val="90000"/>
              </a:lnSpc>
            </a:pPr>
            <a:r>
              <a:rPr lang="en-US" sz="2800"/>
              <a:t>Mutual fund industry (asset management)</a:t>
            </a:r>
          </a:p>
          <a:p>
            <a:pPr>
              <a:lnSpc>
                <a:spcPct val="90000"/>
              </a:lnSpc>
            </a:pPr>
            <a:r>
              <a:rPr lang="en-US" sz="2800"/>
              <a:t>Biotech </a:t>
            </a:r>
          </a:p>
          <a:p>
            <a:pPr>
              <a:lnSpc>
                <a:spcPct val="90000"/>
              </a:lnSpc>
            </a:pPr>
            <a:r>
              <a:rPr lang="en-US" sz="2800"/>
              <a:t>Business software tools</a:t>
            </a:r>
          </a:p>
          <a:p>
            <a:pPr>
              <a:lnSpc>
                <a:spcPct val="90000"/>
              </a:lnSpc>
            </a:pPr>
            <a:r>
              <a:rPr lang="en-US" sz="2800"/>
              <a:t>Robotics</a:t>
            </a:r>
          </a:p>
          <a:p>
            <a:pPr>
              <a:lnSpc>
                <a:spcPct val="90000"/>
              </a:lnSpc>
            </a:pPr>
            <a:r>
              <a:rPr lang="en-US" sz="2800"/>
              <a:t>Advanced materials/nanotech</a:t>
            </a:r>
          </a:p>
          <a:p>
            <a:pPr>
              <a:lnSpc>
                <a:spcPct val="90000"/>
              </a:lnSpc>
            </a:pPr>
            <a:r>
              <a:rPr lang="en-US" sz="2800"/>
              <a:t>Renewable energies </a:t>
            </a:r>
          </a:p>
        </p:txBody>
      </p:sp>
    </p:spTree>
    <p:extLst>
      <p:ext uri="{BB962C8B-B14F-4D97-AF65-F5344CB8AC3E}">
        <p14:creationId xmlns:p14="http://schemas.microsoft.com/office/powerpoint/2010/main" val="2992130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Boston High Tech Business System</a:t>
            </a:r>
          </a:p>
        </p:txBody>
      </p:sp>
      <p:sp>
        <p:nvSpPr>
          <p:cNvPr id="3" name="Content Placeholder 2"/>
          <p:cNvSpPr>
            <a:spLocks noGrp="1"/>
          </p:cNvSpPr>
          <p:nvPr>
            <p:ph idx="1"/>
          </p:nvPr>
        </p:nvSpPr>
        <p:spPr/>
        <p:txBody>
          <a:bodyPr/>
          <a:lstStyle/>
          <a:p>
            <a:r>
              <a:rPr lang="en-US" sz="2400" dirty="0"/>
              <a:t>Core Process is the innovation chain: </a:t>
            </a:r>
          </a:p>
          <a:p>
            <a:pPr marL="0" indent="0">
              <a:buNone/>
            </a:pPr>
            <a:r>
              <a:rPr lang="en-US" sz="2400" dirty="0"/>
              <a:t>BR + AR + DR + NPD + TIE → early stage production</a:t>
            </a:r>
          </a:p>
          <a:p>
            <a:endParaRPr lang="en-US" sz="2400" dirty="0"/>
          </a:p>
          <a:p>
            <a:r>
              <a:rPr lang="en-US" sz="2400" dirty="0"/>
              <a:t>Business units not embedded in supply chain networks such as PC industry of Silicon Valley</a:t>
            </a:r>
          </a:p>
          <a:p>
            <a:endParaRPr lang="en-US" sz="2400" dirty="0"/>
          </a:p>
          <a:p>
            <a:r>
              <a:rPr lang="en-US" sz="2400" dirty="0"/>
              <a:t>Business units are embedded in a regional Industry Experiment Laboratory which fosters new sectors</a:t>
            </a:r>
          </a:p>
          <a:p>
            <a:pPr marL="0" indent="0">
              <a:buNone/>
            </a:pPr>
            <a:endParaRPr lang="en-US" sz="2400" dirty="0"/>
          </a:p>
        </p:txBody>
      </p:sp>
    </p:spTree>
    <p:extLst>
      <p:ext uri="{BB962C8B-B14F-4D97-AF65-F5344CB8AC3E}">
        <p14:creationId xmlns:p14="http://schemas.microsoft.com/office/powerpoint/2010/main" val="2800435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0" y="228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a:solidFill>
                <a:srgbClr val="000000"/>
              </a:solidFill>
            </a:endParaRPr>
          </a:p>
        </p:txBody>
      </p:sp>
      <p:grpSp>
        <p:nvGrpSpPr>
          <p:cNvPr id="198659" name="Group 3"/>
          <p:cNvGrpSpPr>
            <a:grpSpLocks noChangeAspect="1"/>
          </p:cNvGrpSpPr>
          <p:nvPr/>
        </p:nvGrpSpPr>
        <p:grpSpPr bwMode="auto">
          <a:xfrm>
            <a:off x="1524000" y="152400"/>
            <a:ext cx="6248400" cy="6400800"/>
            <a:chOff x="1260" y="900"/>
            <a:chExt cx="9720" cy="10080"/>
          </a:xfrm>
        </p:grpSpPr>
        <p:sp>
          <p:nvSpPr>
            <p:cNvPr id="198660" name="AutoShape 4"/>
            <p:cNvSpPr>
              <a:spLocks noChangeAspect="1" noChangeArrowheads="1" noTextEdit="1"/>
            </p:cNvSpPr>
            <p:nvPr/>
          </p:nvSpPr>
          <p:spPr bwMode="auto">
            <a:xfrm>
              <a:off x="1260" y="900"/>
              <a:ext cx="9720" cy="1008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sp>
          <p:nvSpPr>
            <p:cNvPr id="198661" name="Text Box 5"/>
            <p:cNvSpPr txBox="1">
              <a:spLocks noChangeArrowheads="1"/>
            </p:cNvSpPr>
            <p:nvPr/>
          </p:nvSpPr>
          <p:spPr bwMode="auto">
            <a:xfrm>
              <a:off x="5400" y="3600"/>
              <a:ext cx="1980" cy="162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r>
                <a:rPr lang="en-US" sz="1200">
                  <a:solidFill>
                    <a:srgbClr val="000000"/>
                  </a:solidFill>
                  <a:cs typeface="Times New Roman" pitchFamily="18" charset="0"/>
                </a:rPr>
                <a:t>SIC 7372</a:t>
              </a:r>
              <a:endParaRPr lang="en-US" sz="600">
                <a:solidFill>
                  <a:srgbClr val="000000"/>
                </a:solidFill>
              </a:endParaRPr>
            </a:p>
            <a:p>
              <a:pPr algn="ctr" eaLnBrk="0" fontAlgn="base" hangingPunct="0">
                <a:spcBef>
                  <a:spcPct val="0"/>
                </a:spcBef>
                <a:spcAft>
                  <a:spcPct val="0"/>
                </a:spcAft>
              </a:pPr>
              <a:r>
                <a:rPr lang="en-US" sz="800">
                  <a:solidFill>
                    <a:srgbClr val="000000"/>
                  </a:solidFill>
                  <a:cs typeface="Times New Roman" pitchFamily="18" charset="0"/>
                </a:rPr>
                <a:t>prepackaged software</a:t>
              </a:r>
              <a:endParaRPr lang="en-US" sz="600">
                <a:solidFill>
                  <a:srgbClr val="000000"/>
                </a:solidFill>
              </a:endParaRPr>
            </a:p>
            <a:p>
              <a:pPr algn="ctr" eaLnBrk="0" fontAlgn="base" hangingPunct="0">
                <a:spcBef>
                  <a:spcPct val="0"/>
                </a:spcBef>
                <a:spcAft>
                  <a:spcPct val="0"/>
                </a:spcAft>
              </a:pPr>
              <a:endParaRPr lang="en-US" sz="1000">
                <a:solidFill>
                  <a:srgbClr val="000000"/>
                </a:solidFill>
                <a:cs typeface="Times New Roman" pitchFamily="18" charset="0"/>
              </a:endParaRPr>
            </a:p>
            <a:p>
              <a:pPr algn="ctr" eaLnBrk="0" fontAlgn="base" hangingPunct="0">
                <a:spcBef>
                  <a:spcPct val="0"/>
                </a:spcBef>
                <a:spcAft>
                  <a:spcPct val="0"/>
                </a:spcAft>
              </a:pPr>
              <a:r>
                <a:rPr lang="en-US" sz="1000">
                  <a:solidFill>
                    <a:srgbClr val="000000"/>
                  </a:solidFill>
                  <a:cs typeface="Times New Roman" pitchFamily="18" charset="0"/>
                </a:rPr>
                <a:t>NAICS</a:t>
              </a:r>
              <a:endParaRPr lang="en-US" sz="600">
                <a:solidFill>
                  <a:srgbClr val="000000"/>
                </a:solidFill>
              </a:endParaRPr>
            </a:p>
            <a:p>
              <a:pPr algn="ctr" eaLnBrk="0" fontAlgn="base" hangingPunct="0">
                <a:spcBef>
                  <a:spcPct val="0"/>
                </a:spcBef>
                <a:spcAft>
                  <a:spcPct val="0"/>
                </a:spcAft>
              </a:pPr>
              <a:r>
                <a:rPr lang="en-US" sz="1000">
                  <a:solidFill>
                    <a:srgbClr val="000000"/>
                  </a:solidFill>
                  <a:cs typeface="Times New Roman" pitchFamily="18" charset="0"/>
                </a:rPr>
                <a:t>511210</a:t>
              </a:r>
              <a:endParaRPr lang="en-US" sz="600">
                <a:solidFill>
                  <a:srgbClr val="000000"/>
                </a:solidFill>
              </a:endParaRPr>
            </a:p>
            <a:p>
              <a:pPr algn="ctr" eaLnBrk="0" fontAlgn="base" hangingPunct="0">
                <a:spcBef>
                  <a:spcPct val="0"/>
                </a:spcBef>
                <a:spcAft>
                  <a:spcPct val="0"/>
                </a:spcAft>
              </a:pPr>
              <a:r>
                <a:rPr lang="en-US" sz="800">
                  <a:solidFill>
                    <a:srgbClr val="000000"/>
                  </a:solidFill>
                  <a:cs typeface="Times New Roman" pitchFamily="18" charset="0"/>
                </a:rPr>
                <a:t>software publishers</a:t>
              </a:r>
              <a:endParaRPr lang="en-US">
                <a:solidFill>
                  <a:srgbClr val="000000"/>
                </a:solidFill>
              </a:endParaRPr>
            </a:p>
          </p:txBody>
        </p:sp>
        <p:sp>
          <p:nvSpPr>
            <p:cNvPr id="198662" name="Text Box 6"/>
            <p:cNvSpPr txBox="1">
              <a:spLocks noChangeAspect="1" noChangeArrowheads="1"/>
            </p:cNvSpPr>
            <p:nvPr/>
          </p:nvSpPr>
          <p:spPr bwMode="auto">
            <a:xfrm>
              <a:off x="5400" y="2160"/>
              <a:ext cx="18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US" sz="800">
                  <a:solidFill>
                    <a:srgbClr val="000000"/>
                  </a:solidFill>
                  <a:cs typeface="Times New Roman" pitchFamily="18" charset="0"/>
                </a:rPr>
                <a:t>SE semiconductors/       devices</a:t>
              </a:r>
              <a:endParaRPr lang="en-US">
                <a:solidFill>
                  <a:srgbClr val="000000"/>
                </a:solidFill>
              </a:endParaRPr>
            </a:p>
          </p:txBody>
        </p:sp>
        <p:sp>
          <p:nvSpPr>
            <p:cNvPr id="198663" name="Text Box 7"/>
            <p:cNvSpPr txBox="1">
              <a:spLocks noChangeArrowheads="1"/>
            </p:cNvSpPr>
            <p:nvPr/>
          </p:nvSpPr>
          <p:spPr bwMode="auto">
            <a:xfrm>
              <a:off x="5580" y="1620"/>
              <a:ext cx="144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en-US" sz="1200">
                  <a:solidFill>
                    <a:srgbClr val="000000"/>
                  </a:solidFill>
                  <a:cs typeface="Times New Roman" pitchFamily="18" charset="0"/>
                </a:rPr>
                <a:t>SUB</a:t>
              </a:r>
              <a:endParaRPr lang="en-US">
                <a:solidFill>
                  <a:srgbClr val="000000"/>
                </a:solidFill>
              </a:endParaRPr>
            </a:p>
          </p:txBody>
        </p:sp>
        <p:sp>
          <p:nvSpPr>
            <p:cNvPr id="198664" name="Line 8"/>
            <p:cNvSpPr>
              <a:spLocks noChangeShapeType="1"/>
            </p:cNvSpPr>
            <p:nvPr/>
          </p:nvSpPr>
          <p:spPr bwMode="auto">
            <a:xfrm flipV="1">
              <a:off x="6300" y="2700"/>
              <a:ext cx="1"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98665" name="Text Box 9"/>
            <p:cNvSpPr txBox="1">
              <a:spLocks noChangeArrowheads="1"/>
            </p:cNvSpPr>
            <p:nvPr/>
          </p:nvSpPr>
          <p:spPr bwMode="auto">
            <a:xfrm>
              <a:off x="3600" y="900"/>
              <a:ext cx="522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1100" b="1" u="sng">
                  <a:solidFill>
                    <a:srgbClr val="000000"/>
                  </a:solidFill>
                  <a:cs typeface="Arial" pitchFamily="34" charset="0"/>
                </a:rPr>
                <a:t>Granularity of CorpTech Classification System</a:t>
              </a:r>
              <a:endParaRPr lang="en-US" sz="1600" b="1">
                <a:solidFill>
                  <a:srgbClr val="000000"/>
                </a:solidFill>
                <a:cs typeface="Arial" pitchFamily="34" charset="0"/>
              </a:endParaRPr>
            </a:p>
            <a:p>
              <a:pPr eaLnBrk="0" fontAlgn="base" hangingPunct="0">
                <a:spcBef>
                  <a:spcPct val="0"/>
                </a:spcBef>
                <a:spcAft>
                  <a:spcPct val="0"/>
                </a:spcAft>
              </a:pPr>
              <a:endParaRPr lang="en-US">
                <a:solidFill>
                  <a:srgbClr val="000000"/>
                </a:solidFill>
              </a:endParaRPr>
            </a:p>
          </p:txBody>
        </p:sp>
        <p:sp>
          <p:nvSpPr>
            <p:cNvPr id="198666" name="Text Box 10"/>
            <p:cNvSpPr txBox="1">
              <a:spLocks noChangeArrowheads="1"/>
            </p:cNvSpPr>
            <p:nvPr/>
          </p:nvSpPr>
          <p:spPr bwMode="auto">
            <a:xfrm>
              <a:off x="2340" y="1620"/>
              <a:ext cx="2160" cy="16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en-US" sz="1200">
                  <a:solidFill>
                    <a:srgbClr val="000000"/>
                  </a:solidFill>
                  <a:cs typeface="Times New Roman" pitchFamily="18" charset="0"/>
                </a:rPr>
                <a:t>AUT</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FM flexible manu. sys.</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MC manu. Control sys.</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MH mat. handling eqt.</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MV machine vision sys.</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RO robotics eqt.</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SV services </a:t>
              </a:r>
              <a:endParaRPr lang="en-US" sz="600">
                <a:solidFill>
                  <a:srgbClr val="000000"/>
                </a:solidFill>
              </a:endParaRPr>
            </a:p>
            <a:p>
              <a:pPr eaLnBrk="0" fontAlgn="base" hangingPunct="0">
                <a:spcBef>
                  <a:spcPct val="0"/>
                </a:spcBef>
                <a:spcAft>
                  <a:spcPct val="0"/>
                </a:spcAft>
              </a:pPr>
              <a:endParaRPr lang="en-US">
                <a:solidFill>
                  <a:srgbClr val="000000"/>
                </a:solidFill>
              </a:endParaRPr>
            </a:p>
          </p:txBody>
        </p:sp>
        <p:sp>
          <p:nvSpPr>
            <p:cNvPr id="198667" name="Text Box 11"/>
            <p:cNvSpPr txBox="1">
              <a:spLocks noChangeArrowheads="1"/>
            </p:cNvSpPr>
            <p:nvPr/>
          </p:nvSpPr>
          <p:spPr bwMode="auto">
            <a:xfrm>
              <a:off x="2520" y="3960"/>
              <a:ext cx="1800" cy="72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US" sz="800">
                  <a:solidFill>
                    <a:srgbClr val="000000"/>
                  </a:solidFill>
                  <a:cs typeface="Times New Roman" pitchFamily="18" charset="0"/>
                </a:rPr>
                <a:t>CB computer bds</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TR terminals</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SV services</a:t>
              </a:r>
              <a:endParaRPr lang="en-US">
                <a:solidFill>
                  <a:srgbClr val="000000"/>
                </a:solidFill>
              </a:endParaRPr>
            </a:p>
          </p:txBody>
        </p:sp>
        <p:sp>
          <p:nvSpPr>
            <p:cNvPr id="198668" name="Text Box 12"/>
            <p:cNvSpPr txBox="1">
              <a:spLocks noChangeArrowheads="1"/>
            </p:cNvSpPr>
            <p:nvPr/>
          </p:nvSpPr>
          <p:spPr bwMode="auto">
            <a:xfrm>
              <a:off x="2880" y="3420"/>
              <a:ext cx="90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1200">
                  <a:solidFill>
                    <a:srgbClr val="000000"/>
                  </a:solidFill>
                  <a:cs typeface="Times New Roman" pitchFamily="18" charset="0"/>
                </a:rPr>
                <a:t>COM</a:t>
              </a:r>
              <a:endParaRPr lang="en-US">
                <a:solidFill>
                  <a:srgbClr val="000000"/>
                </a:solidFill>
              </a:endParaRPr>
            </a:p>
          </p:txBody>
        </p:sp>
        <p:sp>
          <p:nvSpPr>
            <p:cNvPr id="198669" name="Text Box 13"/>
            <p:cNvSpPr txBox="1">
              <a:spLocks noChangeArrowheads="1"/>
            </p:cNvSpPr>
            <p:nvPr/>
          </p:nvSpPr>
          <p:spPr bwMode="auto">
            <a:xfrm>
              <a:off x="2520" y="4860"/>
              <a:ext cx="216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800">
                  <a:solidFill>
                    <a:srgbClr val="000000"/>
                  </a:solidFill>
                  <a:cs typeface="Times New Roman" pitchFamily="18" charset="0"/>
                </a:rPr>
                <a:t>CN converters</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SP specialized computers</a:t>
              </a:r>
              <a:r>
                <a:rPr lang="en-US" sz="1200">
                  <a:solidFill>
                    <a:srgbClr val="000000"/>
                  </a:solidFill>
                  <a:cs typeface="Times New Roman" pitchFamily="18" charset="0"/>
                </a:rPr>
                <a:t> </a:t>
              </a:r>
              <a:endParaRPr lang="en-US">
                <a:solidFill>
                  <a:srgbClr val="000000"/>
                </a:solidFill>
              </a:endParaRPr>
            </a:p>
          </p:txBody>
        </p:sp>
        <p:sp>
          <p:nvSpPr>
            <p:cNvPr id="198670" name="Line 14"/>
            <p:cNvSpPr>
              <a:spLocks noChangeShapeType="1"/>
            </p:cNvSpPr>
            <p:nvPr/>
          </p:nvSpPr>
          <p:spPr bwMode="auto">
            <a:xfrm flipH="1" flipV="1">
              <a:off x="4500" y="3060"/>
              <a:ext cx="90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98671" name="Line 15"/>
            <p:cNvSpPr>
              <a:spLocks noChangeShapeType="1"/>
            </p:cNvSpPr>
            <p:nvPr/>
          </p:nvSpPr>
          <p:spPr bwMode="auto">
            <a:xfrm flipH="1">
              <a:off x="4320" y="4140"/>
              <a:ext cx="108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98672" name="Text Box 16"/>
            <p:cNvSpPr txBox="1">
              <a:spLocks noChangeArrowheads="1"/>
            </p:cNvSpPr>
            <p:nvPr/>
          </p:nvSpPr>
          <p:spPr bwMode="auto">
            <a:xfrm>
              <a:off x="9000" y="2160"/>
              <a:ext cx="1440" cy="36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US" sz="800">
                  <a:solidFill>
                    <a:srgbClr val="000000"/>
                  </a:solidFill>
                  <a:cs typeface="Times New Roman" pitchFamily="18" charset="0"/>
                </a:rPr>
                <a:t>SV services</a:t>
              </a:r>
              <a:endParaRPr lang="en-US">
                <a:solidFill>
                  <a:srgbClr val="000000"/>
                </a:solidFill>
              </a:endParaRPr>
            </a:p>
          </p:txBody>
        </p:sp>
        <p:sp>
          <p:nvSpPr>
            <p:cNvPr id="198673" name="Text Box 17"/>
            <p:cNvSpPr txBox="1">
              <a:spLocks noChangeArrowheads="1"/>
            </p:cNvSpPr>
            <p:nvPr/>
          </p:nvSpPr>
          <p:spPr bwMode="auto">
            <a:xfrm>
              <a:off x="8820" y="3420"/>
              <a:ext cx="180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en-US" sz="1200">
                  <a:solidFill>
                    <a:srgbClr val="000000"/>
                  </a:solidFill>
                  <a:cs typeface="Times New Roman" pitchFamily="18" charset="0"/>
                </a:rPr>
                <a:t>    ENV</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     CP control eqt.</a:t>
              </a:r>
              <a:endParaRPr lang="en-US">
                <a:solidFill>
                  <a:srgbClr val="000000"/>
                </a:solidFill>
              </a:endParaRPr>
            </a:p>
          </p:txBody>
        </p:sp>
        <p:sp>
          <p:nvSpPr>
            <p:cNvPr id="198674" name="Text Box 18"/>
            <p:cNvSpPr txBox="1">
              <a:spLocks noChangeArrowheads="1"/>
            </p:cNvSpPr>
            <p:nvPr/>
          </p:nvSpPr>
          <p:spPr bwMode="auto">
            <a:xfrm>
              <a:off x="9000" y="2700"/>
              <a:ext cx="180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800">
                  <a:solidFill>
                    <a:srgbClr val="000000"/>
                  </a:solidFill>
                  <a:cs typeface="Times New Roman" pitchFamily="18" charset="0"/>
                </a:rPr>
                <a:t>EP electronic &amp;     photonic manu. eqt.</a:t>
              </a:r>
              <a:endParaRPr lang="en-US">
                <a:solidFill>
                  <a:srgbClr val="000000"/>
                </a:solidFill>
              </a:endParaRPr>
            </a:p>
          </p:txBody>
        </p:sp>
        <p:sp>
          <p:nvSpPr>
            <p:cNvPr id="198675" name="Text Box 19"/>
            <p:cNvSpPr txBox="1">
              <a:spLocks noChangeArrowheads="1"/>
            </p:cNvSpPr>
            <p:nvPr/>
          </p:nvSpPr>
          <p:spPr bwMode="auto">
            <a:xfrm>
              <a:off x="9360" y="1620"/>
              <a:ext cx="90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1200">
                  <a:solidFill>
                    <a:srgbClr val="000000"/>
                  </a:solidFill>
                  <a:cs typeface="Times New Roman" pitchFamily="18" charset="0"/>
                </a:rPr>
                <a:t>MAN</a:t>
              </a:r>
              <a:endParaRPr lang="en-US">
                <a:solidFill>
                  <a:srgbClr val="000000"/>
                </a:solidFill>
              </a:endParaRPr>
            </a:p>
          </p:txBody>
        </p:sp>
        <p:sp>
          <p:nvSpPr>
            <p:cNvPr id="198676" name="Text Box 20"/>
            <p:cNvSpPr txBox="1">
              <a:spLocks noChangeArrowheads="1"/>
            </p:cNvSpPr>
            <p:nvPr/>
          </p:nvSpPr>
          <p:spPr bwMode="auto">
            <a:xfrm>
              <a:off x="9000" y="4680"/>
              <a:ext cx="1800" cy="90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US" sz="800">
                  <a:solidFill>
                    <a:srgbClr val="000000"/>
                  </a:solidFill>
                  <a:cs typeface="Times New Roman" pitchFamily="18" charset="0"/>
                </a:rPr>
                <a:t>IF Internet trans./ security sv.</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SV services</a:t>
              </a:r>
              <a:endParaRPr lang="en-US">
                <a:solidFill>
                  <a:srgbClr val="000000"/>
                </a:solidFill>
              </a:endParaRPr>
            </a:p>
          </p:txBody>
        </p:sp>
        <p:sp>
          <p:nvSpPr>
            <p:cNvPr id="198677" name="Text Box 21"/>
            <p:cNvSpPr txBox="1">
              <a:spLocks noChangeArrowheads="1"/>
            </p:cNvSpPr>
            <p:nvPr/>
          </p:nvSpPr>
          <p:spPr bwMode="auto">
            <a:xfrm>
              <a:off x="9000" y="4140"/>
              <a:ext cx="144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1200">
                  <a:solidFill>
                    <a:srgbClr val="000000"/>
                  </a:solidFill>
                  <a:cs typeface="Times New Roman" pitchFamily="18" charset="0"/>
                </a:rPr>
                <a:t>      TEL</a:t>
              </a:r>
              <a:endParaRPr lang="en-US">
                <a:solidFill>
                  <a:srgbClr val="000000"/>
                </a:solidFill>
              </a:endParaRPr>
            </a:p>
          </p:txBody>
        </p:sp>
        <p:sp>
          <p:nvSpPr>
            <p:cNvPr id="198678" name="Line 22"/>
            <p:cNvSpPr>
              <a:spLocks noChangeShapeType="1"/>
            </p:cNvSpPr>
            <p:nvPr/>
          </p:nvSpPr>
          <p:spPr bwMode="auto">
            <a:xfrm>
              <a:off x="7380" y="4680"/>
              <a:ext cx="144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98679" name="Line 23"/>
            <p:cNvSpPr>
              <a:spLocks noChangeShapeType="1"/>
            </p:cNvSpPr>
            <p:nvPr/>
          </p:nvSpPr>
          <p:spPr bwMode="auto">
            <a:xfrm flipV="1">
              <a:off x="7380" y="3420"/>
              <a:ext cx="162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98680" name="Line 24"/>
            <p:cNvSpPr>
              <a:spLocks noChangeShapeType="1"/>
            </p:cNvSpPr>
            <p:nvPr/>
          </p:nvSpPr>
          <p:spPr bwMode="auto">
            <a:xfrm flipV="1">
              <a:off x="7020" y="2700"/>
              <a:ext cx="1620"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98681" name="Text Box 25"/>
            <p:cNvSpPr txBox="1">
              <a:spLocks noChangeArrowheads="1"/>
            </p:cNvSpPr>
            <p:nvPr/>
          </p:nvSpPr>
          <p:spPr bwMode="auto">
            <a:xfrm>
              <a:off x="8820" y="5760"/>
              <a:ext cx="2160" cy="10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800">
                  <a:solidFill>
                    <a:srgbClr val="000000"/>
                  </a:solidFill>
                  <a:cs typeface="Times New Roman" pitchFamily="18" charset="0"/>
                </a:rPr>
                <a:t>TD  distribution eqt.</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EM electronic mail eqt.</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NW network/Internet eqt. </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TE   telephone/voice eqt.</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ZD  other data com. eqt.</a:t>
              </a:r>
              <a:r>
                <a:rPr lang="en-US" sz="1200">
                  <a:solidFill>
                    <a:srgbClr val="000000"/>
                  </a:solidFill>
                  <a:cs typeface="Times New Roman" pitchFamily="18" charset="0"/>
                </a:rPr>
                <a:t> </a:t>
              </a:r>
              <a:endParaRPr lang="en-US" sz="600">
                <a:solidFill>
                  <a:srgbClr val="000000"/>
                </a:solidFill>
              </a:endParaRPr>
            </a:p>
            <a:p>
              <a:pPr eaLnBrk="0" fontAlgn="base" hangingPunct="0">
                <a:spcBef>
                  <a:spcPct val="0"/>
                </a:spcBef>
                <a:spcAft>
                  <a:spcPct val="0"/>
                </a:spcAft>
              </a:pPr>
              <a:endParaRPr lang="en-US">
                <a:solidFill>
                  <a:srgbClr val="000000"/>
                </a:solidFill>
              </a:endParaRPr>
            </a:p>
          </p:txBody>
        </p:sp>
        <p:sp>
          <p:nvSpPr>
            <p:cNvPr id="198682" name="Text Box 26"/>
            <p:cNvSpPr txBox="1">
              <a:spLocks noChangeArrowheads="1"/>
            </p:cNvSpPr>
            <p:nvPr/>
          </p:nvSpPr>
          <p:spPr bwMode="auto">
            <a:xfrm>
              <a:off x="3600" y="7020"/>
              <a:ext cx="1620" cy="126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US" sz="800">
                  <a:solidFill>
                    <a:srgbClr val="000000"/>
                  </a:solidFill>
                  <a:cs typeface="Times New Roman" pitchFamily="18" charset="0"/>
                </a:rPr>
                <a:t>AC accounting</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AI  artificial  intell.</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BA banking</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CS  comm. sys</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DM database file mgmt.</a:t>
              </a:r>
              <a:endParaRPr lang="en-US">
                <a:solidFill>
                  <a:srgbClr val="000000"/>
                </a:solidFill>
              </a:endParaRPr>
            </a:p>
          </p:txBody>
        </p:sp>
        <p:sp>
          <p:nvSpPr>
            <p:cNvPr id="198683" name="Text Box 27"/>
            <p:cNvSpPr txBox="1">
              <a:spLocks noChangeArrowheads="1"/>
            </p:cNvSpPr>
            <p:nvPr/>
          </p:nvSpPr>
          <p:spPr bwMode="auto">
            <a:xfrm>
              <a:off x="5220" y="7020"/>
              <a:ext cx="1800" cy="126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US" sz="800">
                  <a:solidFill>
                    <a:srgbClr val="000000"/>
                  </a:solidFill>
                  <a:cs typeface="Times New Roman" pitchFamily="18" charset="0"/>
                </a:rPr>
                <a:t>ED  educ./training</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FM facilities mgmt.</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MA manu</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OA  office auto</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PO  soft. dev. sys</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PU  public utilities</a:t>
              </a:r>
              <a:endParaRPr lang="en-US" sz="600">
                <a:solidFill>
                  <a:srgbClr val="000000"/>
                </a:solidFill>
              </a:endParaRPr>
            </a:p>
            <a:p>
              <a:pPr eaLnBrk="0" fontAlgn="base" hangingPunct="0">
                <a:spcBef>
                  <a:spcPct val="0"/>
                </a:spcBef>
                <a:spcAft>
                  <a:spcPct val="0"/>
                </a:spcAft>
              </a:pPr>
              <a:endParaRPr lang="en-US">
                <a:solidFill>
                  <a:srgbClr val="000000"/>
                </a:solidFill>
              </a:endParaRPr>
            </a:p>
          </p:txBody>
        </p:sp>
        <p:sp>
          <p:nvSpPr>
            <p:cNvPr id="198684" name="Text Box 28"/>
            <p:cNvSpPr txBox="1">
              <a:spLocks noChangeArrowheads="1"/>
            </p:cNvSpPr>
            <p:nvPr/>
          </p:nvSpPr>
          <p:spPr bwMode="auto">
            <a:xfrm>
              <a:off x="7020" y="7020"/>
              <a:ext cx="1980" cy="126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US" sz="800">
                  <a:solidFill>
                    <a:srgbClr val="000000"/>
                  </a:solidFill>
                  <a:cs typeface="Times New Roman" pitchFamily="18" charset="0"/>
                </a:rPr>
                <a:t>SM sales/marketing</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SV  services</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TS  technical/ scientific</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UT  utility sys</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WD warehousing/dist</a:t>
              </a:r>
              <a:endParaRPr lang="en-US" sz="600">
                <a:solidFill>
                  <a:srgbClr val="000000"/>
                </a:solidFill>
              </a:endParaRPr>
            </a:p>
            <a:p>
              <a:pPr eaLnBrk="0" fontAlgn="base" hangingPunct="0">
                <a:spcBef>
                  <a:spcPct val="0"/>
                </a:spcBef>
                <a:spcAft>
                  <a:spcPct val="0"/>
                </a:spcAft>
              </a:pPr>
              <a:r>
                <a:rPr lang="en-US" sz="800">
                  <a:solidFill>
                    <a:srgbClr val="000000"/>
                  </a:solidFill>
                  <a:cs typeface="Times New Roman" pitchFamily="18" charset="0"/>
                </a:rPr>
                <a:t>ZA apps nec</a:t>
              </a:r>
              <a:endParaRPr lang="en-US">
                <a:solidFill>
                  <a:srgbClr val="000000"/>
                </a:solidFill>
              </a:endParaRPr>
            </a:p>
          </p:txBody>
        </p:sp>
        <p:sp>
          <p:nvSpPr>
            <p:cNvPr id="198685" name="Text Box 29"/>
            <p:cNvSpPr txBox="1">
              <a:spLocks noChangeArrowheads="1"/>
            </p:cNvSpPr>
            <p:nvPr/>
          </p:nvSpPr>
          <p:spPr bwMode="auto">
            <a:xfrm>
              <a:off x="5760" y="6300"/>
              <a:ext cx="144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en-US" sz="1200">
                  <a:solidFill>
                    <a:srgbClr val="000000"/>
                  </a:solidFill>
                  <a:cs typeface="Times New Roman" pitchFamily="18" charset="0"/>
                </a:rPr>
                <a:t>SOF</a:t>
              </a:r>
              <a:endParaRPr lang="en-US">
                <a:solidFill>
                  <a:srgbClr val="000000"/>
                </a:solidFill>
              </a:endParaRPr>
            </a:p>
          </p:txBody>
        </p:sp>
        <p:sp>
          <p:nvSpPr>
            <p:cNvPr id="198686" name="Line 30"/>
            <p:cNvSpPr>
              <a:spLocks noChangeShapeType="1"/>
            </p:cNvSpPr>
            <p:nvPr/>
          </p:nvSpPr>
          <p:spPr bwMode="auto">
            <a:xfrm>
              <a:off x="6480" y="5220"/>
              <a:ext cx="1"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98687" name="Text Box 31"/>
            <p:cNvSpPr txBox="1">
              <a:spLocks noChangeArrowheads="1"/>
            </p:cNvSpPr>
            <p:nvPr/>
          </p:nvSpPr>
          <p:spPr bwMode="auto">
            <a:xfrm>
              <a:off x="2520" y="6120"/>
              <a:ext cx="1440" cy="36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US" sz="800">
                  <a:solidFill>
                    <a:srgbClr val="000000"/>
                  </a:solidFill>
                  <a:cs typeface="Times New Roman" pitchFamily="18" charset="0"/>
                </a:rPr>
                <a:t>AN analyzers</a:t>
              </a:r>
              <a:endParaRPr lang="en-US">
                <a:solidFill>
                  <a:srgbClr val="000000"/>
                </a:solidFill>
              </a:endParaRPr>
            </a:p>
          </p:txBody>
        </p:sp>
        <p:sp>
          <p:nvSpPr>
            <p:cNvPr id="198688" name="Text Box 32"/>
            <p:cNvSpPr txBox="1">
              <a:spLocks noChangeArrowheads="1"/>
            </p:cNvSpPr>
            <p:nvPr/>
          </p:nvSpPr>
          <p:spPr bwMode="auto">
            <a:xfrm>
              <a:off x="2520" y="5580"/>
              <a:ext cx="144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en-US" sz="1200">
                  <a:solidFill>
                    <a:srgbClr val="000000"/>
                  </a:solidFill>
                  <a:cs typeface="Times New Roman" pitchFamily="18" charset="0"/>
                </a:rPr>
                <a:t>TAM</a:t>
              </a:r>
              <a:endParaRPr lang="en-US">
                <a:solidFill>
                  <a:srgbClr val="000000"/>
                </a:solidFill>
              </a:endParaRPr>
            </a:p>
          </p:txBody>
        </p:sp>
        <p:sp>
          <p:nvSpPr>
            <p:cNvPr id="198689" name="Text Box 33"/>
            <p:cNvSpPr txBox="1">
              <a:spLocks noChangeArrowheads="1"/>
            </p:cNvSpPr>
            <p:nvPr/>
          </p:nvSpPr>
          <p:spPr bwMode="auto">
            <a:xfrm>
              <a:off x="2520" y="6480"/>
              <a:ext cx="180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800">
                  <a:solidFill>
                    <a:srgbClr val="000000"/>
                  </a:solidFill>
                  <a:cs typeface="Times New Roman" pitchFamily="18" charset="0"/>
                </a:rPr>
                <a:t>SC scientific lab eqt.</a:t>
              </a:r>
              <a:endParaRPr lang="en-US">
                <a:solidFill>
                  <a:srgbClr val="000000"/>
                </a:solidFill>
              </a:endParaRPr>
            </a:p>
          </p:txBody>
        </p:sp>
        <p:sp>
          <p:nvSpPr>
            <p:cNvPr id="198690" name="Text Box 34"/>
            <p:cNvSpPr txBox="1">
              <a:spLocks noChangeArrowheads="1"/>
            </p:cNvSpPr>
            <p:nvPr/>
          </p:nvSpPr>
          <p:spPr bwMode="auto">
            <a:xfrm>
              <a:off x="1800" y="9000"/>
              <a:ext cx="9180" cy="16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1000">
                  <a:solidFill>
                    <a:srgbClr val="000000"/>
                  </a:solidFill>
                  <a:cs typeface="Times New Roman" pitchFamily="18" charset="0"/>
                </a:rPr>
                <a:t>Diagram contrasts industry (SIC and NAICS) with a company and product classification system (CorpTech). Lowell MA area companies in SIC 7372 and NAICS 511210 industry codes (center box) make products in 8 CorpTech major technology codes and 39 second-level product codes. Product codes in the perimeter boxes indicates major product of at least one Lowell area SIC 7372 company; product codes below the boxes represent secondary products for Lowell area SIC 7372 companies. Lowell area refers to Lowell, Chelmsford, and Westford townships.</a:t>
              </a:r>
              <a:endParaRPr lang="en-US">
                <a:solidFill>
                  <a:srgbClr val="000000"/>
                </a:solidFill>
              </a:endParaRPr>
            </a:p>
          </p:txBody>
        </p:sp>
        <p:sp>
          <p:nvSpPr>
            <p:cNvPr id="198691" name="Line 35"/>
            <p:cNvSpPr>
              <a:spLocks noChangeShapeType="1"/>
            </p:cNvSpPr>
            <p:nvPr/>
          </p:nvSpPr>
          <p:spPr bwMode="auto">
            <a:xfrm flipH="1">
              <a:off x="3960" y="5220"/>
              <a:ext cx="144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grpSp>
    </p:spTree>
    <p:extLst>
      <p:ext uri="{BB962C8B-B14F-4D97-AF65-F5344CB8AC3E}">
        <p14:creationId xmlns:p14="http://schemas.microsoft.com/office/powerpoint/2010/main" val="370333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25400"/>
            <a:ext cx="9067800" cy="698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4035" name="Object 3"/>
          <p:cNvGraphicFramePr>
            <a:graphicFrameLocks noChangeAspect="1"/>
          </p:cNvGraphicFramePr>
          <p:nvPr/>
        </p:nvGraphicFramePr>
        <p:xfrm>
          <a:off x="5791200" y="3581400"/>
          <a:ext cx="3352800" cy="2895600"/>
        </p:xfrm>
        <a:graphic>
          <a:graphicData uri="http://schemas.openxmlformats.org/presentationml/2006/ole">
            <mc:AlternateContent xmlns:mc="http://schemas.openxmlformats.org/markup-compatibility/2006">
              <mc:Choice xmlns:v="urn:schemas-microsoft-com:vml" Requires="v">
                <p:oleObj spid="_x0000_s1035" name="Bitmap Image" r:id="rId5" imgW="6219048" imgH="5068007" progId="Paint.Picture">
                  <p:embed/>
                </p:oleObj>
              </mc:Choice>
              <mc:Fallback>
                <p:oleObj name="Bitmap Image" r:id="rId5" imgW="6219048" imgH="5068007"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581400"/>
                        <a:ext cx="3352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85255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25400"/>
            <a:ext cx="90678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50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2192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036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3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575"/>
            <a:ext cx="9753600" cy="714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471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t>The Lowell Area:</a:t>
            </a:r>
            <a:br>
              <a:rPr lang="en-US" sz="3900"/>
            </a:br>
            <a:r>
              <a:rPr lang="en-US" sz="3200"/>
              <a:t>Merrimack Valley, Massachusetts</a:t>
            </a:r>
          </a:p>
        </p:txBody>
      </p:sp>
      <p:pic>
        <p:nvPicPr>
          <p:cNvPr id="175107" name="Picture 3" descr="LCW1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965950" cy="492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195591"/>
      </p:ext>
    </p:extLst>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808080"/>
        </a:dk1>
        <a:lt1>
          <a:srgbClr val="FFFF00"/>
        </a:lt1>
        <a:dk2>
          <a:srgbClr val="0000FF"/>
        </a:dk2>
        <a:lt2>
          <a:srgbClr val="FFFF00"/>
        </a:lt2>
        <a:accent1>
          <a:srgbClr val="BBE0E3"/>
        </a:accent1>
        <a:accent2>
          <a:srgbClr val="333399"/>
        </a:accent2>
        <a:accent3>
          <a:srgbClr val="AAAAFF"/>
        </a:accent3>
        <a:accent4>
          <a:srgbClr val="DADA00"/>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808080"/>
        </a:dk1>
        <a:lt1>
          <a:srgbClr val="FFFF00"/>
        </a:lt1>
        <a:dk2>
          <a:srgbClr val="0000FF"/>
        </a:dk2>
        <a:lt2>
          <a:srgbClr val="FFFF00"/>
        </a:lt2>
        <a:accent1>
          <a:srgbClr val="BBE0E3"/>
        </a:accent1>
        <a:accent2>
          <a:srgbClr val="333399"/>
        </a:accent2>
        <a:accent3>
          <a:srgbClr val="AAAAFF"/>
        </a:accent3>
        <a:accent4>
          <a:srgbClr val="DADA00"/>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2076</TotalTime>
  <Words>673</Words>
  <Application>Microsoft Office PowerPoint</Application>
  <PresentationFormat>On-screen Show (4:3)</PresentationFormat>
  <Paragraphs>144</Paragraphs>
  <Slides>27</Slides>
  <Notes>6</Notes>
  <HiddenSlides>0</HiddenSlides>
  <MMClips>0</MMClips>
  <ScaleCrop>false</ScaleCrop>
  <HeadingPairs>
    <vt:vector size="8" baseType="variant">
      <vt:variant>
        <vt:lpstr>Fonts Used</vt:lpstr>
      </vt:variant>
      <vt:variant>
        <vt:i4>4</vt:i4>
      </vt:variant>
      <vt:variant>
        <vt:lpstr>Theme</vt:lpstr>
      </vt:variant>
      <vt:variant>
        <vt:i4>8</vt:i4>
      </vt:variant>
      <vt:variant>
        <vt:lpstr>Embedded OLE Servers</vt:lpstr>
      </vt:variant>
      <vt:variant>
        <vt:i4>3</vt:i4>
      </vt:variant>
      <vt:variant>
        <vt:lpstr>Slide Titles</vt:lpstr>
      </vt:variant>
      <vt:variant>
        <vt:i4>27</vt:i4>
      </vt:variant>
    </vt:vector>
  </HeadingPairs>
  <TitlesOfParts>
    <vt:vector size="42" baseType="lpstr">
      <vt:lpstr>Arial</vt:lpstr>
      <vt:lpstr>Calibri</vt:lpstr>
      <vt:lpstr>Times New Roman</vt:lpstr>
      <vt:lpstr>Verdana</vt:lpstr>
      <vt:lpstr>Default Design</vt:lpstr>
      <vt:lpstr>1_Default Design</vt:lpstr>
      <vt:lpstr>2_Default Design</vt:lpstr>
      <vt:lpstr>3_Default Design</vt:lpstr>
      <vt:lpstr>4_Default Design</vt:lpstr>
      <vt:lpstr>1_Custom Design</vt:lpstr>
      <vt:lpstr>5_Default Design</vt:lpstr>
      <vt:lpstr>2_Custom Design</vt:lpstr>
      <vt:lpstr>Document</vt:lpstr>
      <vt:lpstr>Bitmap Image</vt:lpstr>
      <vt:lpstr>Worksheet</vt:lpstr>
      <vt:lpstr>CorpTech Technology Classification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Lowell Area: Merrimack Valley, Massachusetts</vt:lpstr>
      <vt:lpstr>PowerPoint Presentation</vt:lpstr>
      <vt:lpstr>PowerPoint Presentation</vt:lpstr>
      <vt:lpstr>PowerPoint Presentation</vt:lpstr>
      <vt:lpstr>Telecom Industry Churn</vt:lpstr>
      <vt:lpstr>PowerPoint Presentation</vt:lpstr>
      <vt:lpstr>Lowell Area Companies: Foreign Investment</vt:lpstr>
      <vt:lpstr>MED Companies in MA (4thQ04)</vt:lpstr>
      <vt:lpstr>Enterprise Location Quotients: MED</vt:lpstr>
      <vt:lpstr>PowerPoint Presentation</vt:lpstr>
      <vt:lpstr>Building an Industry: Entrepreneurial Firms and Regional Technology Development  </vt:lpstr>
      <vt:lpstr>Fast Growing, Big Medical Device Companies: Employment </vt:lpstr>
      <vt:lpstr>Fast-growing, medium-size medical device companies </vt:lpstr>
      <vt:lpstr>Fast Growing, Non-MED Companies with Medical Products </vt:lpstr>
      <vt:lpstr>Foreign headquartered MED companies located in MA</vt:lpstr>
      <vt:lpstr>PowerPoint Presentation</vt:lpstr>
      <vt:lpstr>PowerPoint Presentation</vt:lpstr>
      <vt:lpstr>MA: New Sector Creation (distinctive dynamic regional capability) </vt:lpstr>
      <vt:lpstr>Boston High Tech Business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mbest</dc:creator>
  <cp:lastModifiedBy>Michael</cp:lastModifiedBy>
  <cp:revision>11</cp:revision>
  <dcterms:created xsi:type="dcterms:W3CDTF">2012-01-16T13:48:25Z</dcterms:created>
  <dcterms:modified xsi:type="dcterms:W3CDTF">2017-09-11T17:06:06Z</dcterms:modified>
</cp:coreProperties>
</file>